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0629868ba874ea2" /><Relationship Type="http://schemas.openxmlformats.org/officeDocument/2006/relationships/extended-properties" Target="/docProps/app.xml" Id="Rc9e4af685ec54fc6" /><Relationship Type="http://schemas.openxmlformats.org/officeDocument/2006/relationships/officeDocument" Target="/ppt/presentation.xml" Id="R4a8ec40b06a2477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cdc1e544f3a4eab"/>
  </p:sldMasterIdLst>
  <p:notesMasterIdLst>
    <p:notesMasterId xmlns:r="http://schemas.openxmlformats.org/officeDocument/2006/relationships" r:id="Rc9426ea0850146c7"/>
  </p:notesMasterIdLst>
  <p:sldIdLst>
    <p:sldId xmlns:r="http://schemas.openxmlformats.org/officeDocument/2006/relationships" id="256" r:id="Rbc3c3d4fc8e1414a"/>
    <p:sldId xmlns:r="http://schemas.openxmlformats.org/officeDocument/2006/relationships" id="257" r:id="R9385a96ed0064008"/>
    <p:sldId xmlns:r="http://schemas.openxmlformats.org/officeDocument/2006/relationships" id="258" r:id="R9e2f10f7423d47ec"/>
    <p:sldId xmlns:r="http://schemas.openxmlformats.org/officeDocument/2006/relationships" id="259" r:id="R5167ac2d35774485"/>
    <p:sldId xmlns:r="http://schemas.openxmlformats.org/officeDocument/2006/relationships" id="260" r:id="R6ccb92c736234d5e"/>
    <p:sldId xmlns:r="http://schemas.openxmlformats.org/officeDocument/2006/relationships" id="261" r:id="Ra597a9e3be7a4b98"/>
    <p:sldId xmlns:r="http://schemas.openxmlformats.org/officeDocument/2006/relationships" id="262" r:id="Rb358e21427d54692"/>
    <p:sldId xmlns:r="http://schemas.openxmlformats.org/officeDocument/2006/relationships" id="263" r:id="R86c1d746c744472e"/>
    <p:sldId xmlns:r="http://schemas.openxmlformats.org/officeDocument/2006/relationships" id="264" r:id="R8bc90ce2e98d4496"/>
    <p:sldId xmlns:r="http://schemas.openxmlformats.org/officeDocument/2006/relationships" id="265" r:id="R5bc073eb6d824bd7"/>
    <p:sldId xmlns:r="http://schemas.openxmlformats.org/officeDocument/2006/relationships" id="266" r:id="R13d3de6878754794"/>
    <p:sldId xmlns:r="http://schemas.openxmlformats.org/officeDocument/2006/relationships" id="267" r:id="R20e63eeabe9a4177"/>
    <p:sldId xmlns:r="http://schemas.openxmlformats.org/officeDocument/2006/relationships" id="268" r:id="R2cbc430eeb1d4f77"/>
    <p:sldId xmlns:r="http://schemas.openxmlformats.org/officeDocument/2006/relationships" id="269" r:id="Rfeeebf0e4aa64ec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ffdc278838c43a9" /><Relationship Type="http://schemas.openxmlformats.org/officeDocument/2006/relationships/slideMaster" Target="/ppt/slideMasters/slideMaster1.xml" Id="R4cdc1e544f3a4eab" /><Relationship Type="http://schemas.openxmlformats.org/officeDocument/2006/relationships/notesMaster" Target="/ppt/notesMasters/notesMaster1.xml" Id="Rc9426ea0850146c7" /><Relationship Type="http://schemas.openxmlformats.org/officeDocument/2006/relationships/presProps" Target="/ppt/presProps.xml" Id="Ra46ebb1a9d594f72" /><Relationship Type="http://schemas.openxmlformats.org/officeDocument/2006/relationships/tableStyles" Target="/ppt/tableStyles.xml" Id="R8555e4859c954056" /><Relationship Type="http://schemas.openxmlformats.org/officeDocument/2006/relationships/slide" Target="/ppt/slides/slide1.xml" Id="Rbc3c3d4fc8e1414a" /><Relationship Type="http://schemas.openxmlformats.org/officeDocument/2006/relationships/slide" Target="/ppt/slides/slide2.xml" Id="R9385a96ed0064008" /><Relationship Type="http://schemas.openxmlformats.org/officeDocument/2006/relationships/slide" Target="/ppt/slides/slide3.xml" Id="R9e2f10f7423d47ec" /><Relationship Type="http://schemas.openxmlformats.org/officeDocument/2006/relationships/slide" Target="/ppt/slides/slide4.xml" Id="R5167ac2d35774485" /><Relationship Type="http://schemas.openxmlformats.org/officeDocument/2006/relationships/slide" Target="/ppt/slides/slide5.xml" Id="R6ccb92c736234d5e" /><Relationship Type="http://schemas.openxmlformats.org/officeDocument/2006/relationships/slide" Target="/ppt/slides/slide6.xml" Id="Ra597a9e3be7a4b98" /><Relationship Type="http://schemas.openxmlformats.org/officeDocument/2006/relationships/slide" Target="/ppt/slides/slide7.xml" Id="Rb358e21427d54692" /><Relationship Type="http://schemas.openxmlformats.org/officeDocument/2006/relationships/slide" Target="/ppt/slides/slide8.xml" Id="R86c1d746c744472e" /><Relationship Type="http://schemas.openxmlformats.org/officeDocument/2006/relationships/slide" Target="/ppt/slides/slide9.xml" Id="R8bc90ce2e98d4496" /><Relationship Type="http://schemas.openxmlformats.org/officeDocument/2006/relationships/slide" Target="/ppt/slides/slide10.xml" Id="R5bc073eb6d824bd7" /><Relationship Type="http://schemas.openxmlformats.org/officeDocument/2006/relationships/slide" Target="/ppt/slides/slide11.xml" Id="R13d3de6878754794" /><Relationship Type="http://schemas.openxmlformats.org/officeDocument/2006/relationships/slide" Target="/ppt/slides/slide12.xml" Id="R20e63eeabe9a4177" /><Relationship Type="http://schemas.openxmlformats.org/officeDocument/2006/relationships/slide" Target="/ppt/slides/slide13.xml" Id="R2cbc430eeb1d4f77" /><Relationship Type="http://schemas.openxmlformats.org/officeDocument/2006/relationships/slide" Target="/ppt/slides/slide14.xml" Id="Rfeeebf0e4aa64ec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32f434e537046a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b3b127ecc17429e" /><Relationship Type="http://schemas.openxmlformats.org/officeDocument/2006/relationships/notesMaster" Target="/ppt/notesMasters/notesMaster1.xml" Id="R01b8e85c40af4a0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2f6a88122414d15" /><Relationship Type="http://schemas.openxmlformats.org/officeDocument/2006/relationships/notesMaster" Target="/ppt/notesMasters/notesMaster1.xml" Id="R00d6155c01dc49b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8ddd7044d864ecc" /><Relationship Type="http://schemas.openxmlformats.org/officeDocument/2006/relationships/notesMaster" Target="/ppt/notesMasters/notesMaster1.xml" Id="R86e804bf4fa441f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fcafe0dda894cc8" /><Relationship Type="http://schemas.openxmlformats.org/officeDocument/2006/relationships/notesMaster" Target="/ppt/notesMasters/notesMaster1.xml" Id="Rfd58e4909a9f471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999197daa164ffa" /><Relationship Type="http://schemas.openxmlformats.org/officeDocument/2006/relationships/notesMaster" Target="/ppt/notesMasters/notesMaster1.xml" Id="Rf04ddec7d764473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a826e9d610b4ec6" /><Relationship Type="http://schemas.openxmlformats.org/officeDocument/2006/relationships/notesMaster" Target="/ppt/notesMasters/notesMaster1.xml" Id="Red7d1e8532704a8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663c9ee98c34e3f" /><Relationship Type="http://schemas.openxmlformats.org/officeDocument/2006/relationships/notesMaster" Target="/ppt/notesMasters/notesMaster1.xml" Id="R5c64dc463b6b4b0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d14487188cd441f" /><Relationship Type="http://schemas.openxmlformats.org/officeDocument/2006/relationships/notesMaster" Target="/ppt/notesMasters/notesMaster1.xml" Id="Rdce825ffbc2c450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559b36afb7a42f4" /><Relationship Type="http://schemas.openxmlformats.org/officeDocument/2006/relationships/notesMaster" Target="/ppt/notesMasters/notesMaster1.xml" Id="R8ad56f4962e04c5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d907065d24b4151" /><Relationship Type="http://schemas.openxmlformats.org/officeDocument/2006/relationships/notesMaster" Target="/ppt/notesMasters/notesMaster1.xml" Id="Rba7cafc82608470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20af127a2df476a" /><Relationship Type="http://schemas.openxmlformats.org/officeDocument/2006/relationships/notesMaster" Target="/ppt/notesMasters/notesMaster1.xml" Id="R04ab8398a0c343f4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d17b1189b6e8445d" /><Relationship Type="http://schemas.openxmlformats.org/officeDocument/2006/relationships/notesMaster" Target="/ppt/notesMasters/notesMaster1.xml" Id="R800b70af6abc4851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39ec9bcd9b2642f7" /><Relationship Type="http://schemas.openxmlformats.org/officeDocument/2006/relationships/notesMaster" Target="/ppt/notesMasters/notesMaster1.xml" Id="R56ed81f5e9794446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bf18fddc724347ba" /><Relationship Type="http://schemas.openxmlformats.org/officeDocument/2006/relationships/notesMaster" Target="/ppt/notesMasters/notesMaster1.xml" Id="R243df8ae372c40d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Facade photograph: user-provided file 9A3CDD2D-974B-40FE-8E58-C33945E4A1A0.jpeg</a:t>
            </a:r>
          </a:p>
          <a:p xmlns:a="http://schemas.openxmlformats.org/drawingml/2006/main">
            <a:r>
              <a:t>- Property areas and plot size: user-provided facts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Main-house interior photographs: user-provided file C9ABCBE1-DCBD-4CFD-8326-A41F5A16250B.jpeg</a:t>
            </a:r>
          </a:p>
          <a:p xmlns:a="http://schemas.openxmlformats.org/drawingml/2006/main">
            <a:r>
              <a:t>- Auxiliary-building photographs: user-provided file F70BA065-45CD-4BC3-A9DB-FCD5C457EDB8.jpeg</a:t>
            </a:r>
          </a:p>
          <a:p xmlns:a="http://schemas.openxmlformats.org/drawingml/2006/main">
            <a:r>
              <a:t>- Property description: user-provided text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Property photograph: user-provided Yandex Disk folder https://disk.yandex.ru/d/qzNK_eoaBf0ZPA</a:t>
            </a:r>
          </a:p>
          <a:p xmlns:a="http://schemas.openxmlformats.org/drawingml/2006/main">
            <a:r>
              <a:t>- All quantitative property facts and asking price: user-provided facts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Property photograph: user-provided Yandex Disk folder https://disk.yandex.ru/d/qzNK_eoaBf0ZPA</a:t>
            </a:r>
          </a:p>
          <a:p xmlns:a="http://schemas.openxmlformats.org/drawingml/2006/main">
            <a:r>
              <a:t>- Ownership and document status statements: user-provided facts; buyer due diligence wording added as prudent sales framing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Property photographs: user-provided Yandex Disk folder https://disk.yandex.ru/d/qzNK_eoaBf0ZPA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Property photographs: user-provided Yandex Disk folder https://disk.yandex.ru/d/qzNK_eoaBf0ZPA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Property photographs: user-provided Yandex Disk folder https://disk.yandex.ru/d/qzNK_eoaBf0ZPA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Mansard photographs: user-provided file F1D849EF-DFC9-47FF-9B70-C9758404BA65.jpeg</a:t>
            </a:r>
          </a:p>
          <a:p xmlns:a="http://schemas.openxmlformats.org/drawingml/2006/main">
            <a:r>
              <a:t>- Mansard use and equipment: user-provided description and visible items in the photographs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Golitsynskaya School No. 2 image: https://www.doit-together.ru/school/71761/</a:t>
            </a:r>
          </a:p>
          <a:p xmlns:a="http://schemas.openxmlformats.org/drawingml/2006/main">
            <a:r>
              <a:t>- Golitsynskaya polyclinic image: https://zoon.ru/msk/medical/golitsynskaya_poliklinika_v_golitsino_na_prospekte_keramikov/</a:t>
            </a:r>
          </a:p>
          <a:p xmlns:a="http://schemas.openxmlformats.org/drawingml/2006/main">
            <a:r>
              <a:t>- Golitsyno railway station image and heritage context: https://kdmks.ru/news/zdanie-vokzala-goroda-golicyno</a:t>
            </a:r>
          </a:p>
          <a:p xmlns:a="http://schemas.openxmlformats.org/drawingml/2006/main">
            <a:r>
              <a:t>- Infrastructure categories are qualitative and do not state exact distances from the property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Museum-Reserve official website and current visitor information: https://museum-gol.ru/</a:t>
            </a:r>
          </a:p>
          <a:p xmlns:a="http://schemas.openxmlformats.org/drawingml/2006/main">
            <a:r>
              <a:t>- Bolshie Vyazyomy manor image: https://travelrussia.ru/blog/obzory/usadby-rossii/</a:t>
            </a:r>
          </a:p>
          <a:p xmlns:a="http://schemas.openxmlformats.org/drawingml/2006/main">
            <a:r>
              <a:t>- Moscow Region tourism overview: https://leto.riamo.ru/vyazomy-zaharovo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Active church and history: https://xn--80aejhxdw3bzdub.xn--p1ai/</a:t>
            </a:r>
          </a:p>
          <a:p xmlns:a="http://schemas.openxmlformats.org/drawingml/2006/main">
            <a:r>
              <a:t>- Church image: https://zhiznteatr.mirtesen.ru/blog/43448839757/TSerkov-Spasa-Preobrazheniya-v-sele-Bolshie-Vyazyomyi-Usadba-Bol</a:t>
            </a:r>
          </a:p>
          <a:p xmlns:a="http://schemas.openxmlformats.org/drawingml/2006/main">
            <a:r>
              <a:t>- Regional tourism overview: https://leto.riamo.ru/vyazomy-zaharovo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Park of the Heroes of 1812 description and images: https://odinparki.ru/parks/?id=2994</a:t>
            </a:r>
          </a:p>
          <a:p xmlns:a="http://schemas.openxmlformats.org/drawingml/2006/main">
            <a:r>
              <a:t>- Estate and river location context: https://odin.ru/main/static.asp?id=1652</a:t>
            </a:r>
          </a:p>
          <a:p xmlns:a="http://schemas.openxmlformats.org/drawingml/2006/main">
            <a:r>
              <a:t>- Ski trail listing in the Vyazemka River Valley reserve: https://yandex.ru/maps/org/lyzhnaya_trassa/140532240705/</a:t>
            </a:r>
          </a:p>
          <a:p xmlns:a="http://schemas.openxmlformats.org/drawingml/2006/main">
            <a:r>
              <a:t>- Winter skiing and sledding statement: user-provided local context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Property photographs: user-provided Yandex Disk folder https://disk.yandex.ru/d/qzNK_eoaBf0ZPA</a:t>
            </a:r>
          </a:p>
          <a:p xmlns:a="http://schemas.openxmlformats.org/drawingml/2006/main">
            <a:r>
              <a:t>- Use-case framing is an inference from the scale and layout; planning feasibility requires buyer-side verification</a:t>
            </a:r>
          </a:p>
          <a:p xmlns:a="http://schemas.openxmlformats.org/drawingml/2006/main">
            <a:r>
              <a:t>- Property location within city planning boundaries: user-provided fact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Property photograph: user-provided Yandex Disk folder https://disk.yandex.ru/d/qzNK_eoaBf0ZPA</a:t>
            </a:r>
          </a:p>
          <a:p xmlns:a="http://schemas.openxmlformats.org/drawingml/2006/main">
            <a:r>
              <a:t>- Property facts, ownership status and asking price: user-provided facts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39285ecd1ca414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272dfc8533b46e2" /><Relationship Type="http://schemas.openxmlformats.org/officeDocument/2006/relationships/slideLayout" Target="/ppt/slideLayouts/slideLayout1.xml" Id="R15043015a0b44e0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5043015a0b44e0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f1227e327e4d57" /><Relationship Type="http://schemas.openxmlformats.org/officeDocument/2006/relationships/image" Target="/ppt/media/image.jpeg" Id="R98f114510aaa43a1" /><Relationship Type="http://schemas.openxmlformats.org/officeDocument/2006/relationships/notesSlide" Target="/ppt/notesSlides/notesSlide1.xml" Id="Rc235265a4de44a1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18de6382664534" /><Relationship Type="http://schemas.openxmlformats.org/officeDocument/2006/relationships/image" Target="/ppt/media/image2.jpeg" Id="Rfd7eabfcc5c94fc1" /><Relationship Type="http://schemas.openxmlformats.org/officeDocument/2006/relationships/image" Target="/ppt/media/image3.jpeg" Id="Rd22cf15c8b514e11" /><Relationship Type="http://schemas.openxmlformats.org/officeDocument/2006/relationships/notesSlide" Target="/ppt/notesSlides/notesSlide2.xml" Id="Rcafeea04f7ac48d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2ab15ac1b34093" /><Relationship Type="http://schemas.openxmlformats.org/officeDocument/2006/relationships/image" Target="/ppt/media/image4.jpeg" Id="R01f8bfbaa35b42d0" /><Relationship Type="http://schemas.openxmlformats.org/officeDocument/2006/relationships/notesSlide" Target="/ppt/notesSlides/notesSlide3.xml" Id="Rc6b1c510fad1478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26f0b4c7b94eb9" /><Relationship Type="http://schemas.openxmlformats.org/officeDocument/2006/relationships/image" Target="/ppt/media/image5.jpeg" Id="R25b03315abed4608" /><Relationship Type="http://schemas.openxmlformats.org/officeDocument/2006/relationships/notesSlide" Target="/ppt/notesSlides/notesSlide4.xml" Id="R98ece272fd1b479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4b678903fa4d4a" /><Relationship Type="http://schemas.openxmlformats.org/officeDocument/2006/relationships/image" Target="/ppt/media/image6.jpeg" Id="Rebf12d668fed4737" /><Relationship Type="http://schemas.openxmlformats.org/officeDocument/2006/relationships/image" Target="/ppt/media/image7.jpeg" Id="R69b10c43ed0349c6" /><Relationship Type="http://schemas.openxmlformats.org/officeDocument/2006/relationships/image" Target="/ppt/media/image8.jpeg" Id="Rf1b17babfa584640" /><Relationship Type="http://schemas.openxmlformats.org/officeDocument/2006/relationships/notesSlide" Target="/ppt/notesSlides/notesSlide5.xml" Id="R0ee4a997d05d471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31bee42f98412d" /><Relationship Type="http://schemas.openxmlformats.org/officeDocument/2006/relationships/image" Target="/ppt/media/image9.jpeg" Id="R950a12f7cdc54481" /><Relationship Type="http://schemas.openxmlformats.org/officeDocument/2006/relationships/image" Target="/ppt/media/image10.jpeg" Id="R9aa7eda39b8a4070" /><Relationship Type="http://schemas.openxmlformats.org/officeDocument/2006/relationships/image" Target="/ppt/media/image11.jpeg" Id="R6518371ab2014902" /><Relationship Type="http://schemas.openxmlformats.org/officeDocument/2006/relationships/notesSlide" Target="/ppt/notesSlides/notesSlide6.xml" Id="R0748a944eb02464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0138911ac6496a" /><Relationship Type="http://schemas.openxmlformats.org/officeDocument/2006/relationships/image" Target="/ppt/media/image12.jpeg" Id="Rec57b39847b14b56" /><Relationship Type="http://schemas.openxmlformats.org/officeDocument/2006/relationships/image" Target="/ppt/media/image13.jpeg" Id="R4f0694f7683f45bb" /><Relationship Type="http://schemas.openxmlformats.org/officeDocument/2006/relationships/image" Target="/ppt/media/image14.jpeg" Id="R37a7769fe93b4232" /><Relationship Type="http://schemas.openxmlformats.org/officeDocument/2006/relationships/notesSlide" Target="/ppt/notesSlides/notesSlide7.xml" Id="R58ce07e315b049e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7359b7f7783493a" /><Relationship Type="http://schemas.openxmlformats.org/officeDocument/2006/relationships/image" Target="/ppt/media/image15.jpeg" Id="R4841b96a38474f8c" /><Relationship Type="http://schemas.openxmlformats.org/officeDocument/2006/relationships/notesSlide" Target="/ppt/notesSlides/notesSlide8.xml" Id="Re19335bba5b742d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f1b1f92105a4d1f" /><Relationship Type="http://schemas.openxmlformats.org/officeDocument/2006/relationships/image" Target="/ppt/media/image16.jpeg" Id="R75996827709b4a2c" /><Relationship Type="http://schemas.openxmlformats.org/officeDocument/2006/relationships/image" Target="/ppt/media/image17.jpeg" Id="Rb3183de825c74585" /><Relationship Type="http://schemas.openxmlformats.org/officeDocument/2006/relationships/image" Target="/ppt/media/image18.jpeg" Id="R65bb9f1e54024de2" /><Relationship Type="http://schemas.openxmlformats.org/officeDocument/2006/relationships/notesSlide" Target="/ppt/notesSlides/notesSlide9.xml" Id="R87811e94142441f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f0d6ca61134b13" /><Relationship Type="http://schemas.openxmlformats.org/officeDocument/2006/relationships/image" Target="/ppt/media/image19.jpeg" Id="R9f3faa9aabb74f0d" /><Relationship Type="http://schemas.openxmlformats.org/officeDocument/2006/relationships/notesSlide" Target="/ppt/notesSlides/notesSlide10.xml" Id="Raacf54c1a20f4c5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75cd8c57f54cfc" /><Relationship Type="http://schemas.openxmlformats.org/officeDocument/2006/relationships/image" Target="/ppt/media/image.png" Id="R8100a9dc51744279" /><Relationship Type="http://schemas.openxmlformats.org/officeDocument/2006/relationships/notesSlide" Target="/ppt/notesSlides/notesSlide11.xml" Id="R78cbff89e2b8448b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0484b2a8ae4890" /><Relationship Type="http://schemas.openxmlformats.org/officeDocument/2006/relationships/image" Target="/ppt/media/image20.jpeg" Id="Rfc092f14f5334d66" /><Relationship Type="http://schemas.openxmlformats.org/officeDocument/2006/relationships/image" Target="/ppt/media/image21.jpeg" Id="Rca1008d9b35f4b47" /><Relationship Type="http://schemas.openxmlformats.org/officeDocument/2006/relationships/notesSlide" Target="/ppt/notesSlides/notesSlide12.xml" Id="R5f2c7583d8c94a6e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3c6cdb42754c0f" /><Relationship Type="http://schemas.openxmlformats.org/officeDocument/2006/relationships/image" Target="/ppt/media/image22.jpeg" Id="Raec4f79b4f1b4b98" /><Relationship Type="http://schemas.openxmlformats.org/officeDocument/2006/relationships/image" Target="/ppt/media/image23.jpeg" Id="Rc1e100b719b24173" /><Relationship Type="http://schemas.openxmlformats.org/officeDocument/2006/relationships/image" Target="/ppt/media/image24.jpeg" Id="R56ecd5a66e0d4ab0" /><Relationship Type="http://schemas.openxmlformats.org/officeDocument/2006/relationships/notesSlide" Target="/ppt/notesSlides/notesSlide13.xml" Id="Rc2e682f12c4246b9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758015b43e40fb" /><Relationship Type="http://schemas.openxmlformats.org/officeDocument/2006/relationships/image" Target="/ppt/media/image25.jpeg" Id="R92bfe92aacfe4e2c" /><Relationship Type="http://schemas.openxmlformats.org/officeDocument/2006/relationships/notesSlide" Target="/ppt/notesSlides/notesSlide14.xml" Id="Rd14f62517039401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09B86B1-FC46-45FC-8654-D96BA6505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762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8392C"/>
          </a:solidFill>
          <a:ln xmlns:a="http://schemas.openxmlformats.org/drawingml/2006/main" w="0">
            <a:noFill/>
          </a:ln>
        </p:spPr>
      </p:sp>
      <p:sp>
        <p:nvSpPr>
          <p:cNvPr id="2" name="cover-title">
            <a:extLst xmlns:a="http://schemas.openxmlformats.org/drawingml/2006/main">
              <a:ext uri="{FF2B5EF4-FFF2-40B4-BE49-F238E27FC236}">
                <a16:creationId xmlns:a16="http://schemas.microsoft.com/office/drawing/2014/main" id="{226BD9A4-B371-482D-B445-00BADE0FD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"/>
            <a:ext cx="3810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31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Домовладение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EB57E74-354A-4ACF-B34B-B99CD2E6A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0"/>
            <a:ext cx="8763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8A25A"/>
          </a:solidFill>
          <a:ln xmlns:a="http://schemas.openxmlformats.org/drawingml/2006/main" w="0">
            <a:noFill/>
          </a:ln>
        </p:spPr>
      </p:sp>
      <p:sp>
        <p:nvSpPr>
          <p:cNvPr id="4" name="cover-intro">
            <a:extLst xmlns:a="http://schemas.openxmlformats.org/drawingml/2006/main">
              <a:ext uri="{FF2B5EF4-FFF2-40B4-BE49-F238E27FC236}">
                <a16:creationId xmlns:a16="http://schemas.microsoft.com/office/drawing/2014/main" id="{A3F0B4B1-525B-45ED-A069-D28B88DC1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00350"/>
            <a:ext cx="35433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E8ECE9"/>
                </a:solidFill>
                <a:latin typeface="Calibri"/>
                <a:ea typeface="Calibri"/>
                <a:cs typeface="Calibri"/>
              </a:defRPr>
            </a:pPr>
            <a:r>
              <a:rPr sz="1425" b="1">
                <a:solidFill>
                  <a:srgbClr val="E8ECE9"/>
                </a:solidFill>
                <a:latin typeface="Calibri"/>
                <a:ea typeface="Calibri"/>
                <a:cs typeface="Calibri"/>
              </a:rPr>
              <a:t>Продаётся масштабное домовладение в центре Голицыно.</a:t>
            </a:r>
          </a:p>
        </p:txBody>
      </p:sp>
      <p:sp>
        <p:nvSpPr>
          <p:cNvPr id="5" name="cover-list-intro">
            <a:extLst xmlns:a="http://schemas.openxmlformats.org/drawingml/2006/main">
              <a:ext uri="{FF2B5EF4-FFF2-40B4-BE49-F238E27FC236}">
                <a16:creationId xmlns:a16="http://schemas.microsoft.com/office/drawing/2014/main" id="{AFDE56CD-1564-4602-95AF-89D20EBDE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76625"/>
            <a:ext cx="35433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38">
                <a:solidFill>
                  <a:srgbClr val="D9E0DC"/>
                </a:solidFill>
                <a:latin typeface="Calibri"/>
                <a:ea typeface="Calibri"/>
                <a:cs typeface="Calibri"/>
              </a:defRPr>
            </a:pPr>
            <a:r>
              <a:rPr sz="1238">
                <a:solidFill>
                  <a:srgbClr val="D9E0DC"/>
                </a:solidFill>
                <a:latin typeface="Calibri"/>
                <a:ea typeface="Calibri"/>
                <a:cs typeface="Calibri"/>
              </a:rPr>
              <a:t>На собственном участке площадью 16 соток расположены:</a:t>
            </a:r>
          </a:p>
        </p:txBody>
      </p:sp>
      <p:sp>
        <p:nvSpPr>
          <p:cNvPr id="6" name="cover-bullets">
            <a:extLst xmlns:a="http://schemas.openxmlformats.org/drawingml/2006/main">
              <a:ext uri="{FF2B5EF4-FFF2-40B4-BE49-F238E27FC236}">
                <a16:creationId xmlns:a16="http://schemas.microsoft.com/office/drawing/2014/main" id="{D3AE6DDF-F923-4C0C-A6F9-C265B7B21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0"/>
            <a:ext cx="35433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marL="215900" indent="-114300">
              <a:spcAft>
                <a:spcPts val="900"/>
              </a:spcAft>
              <a:buChar char="•"/>
              <a:defRPr sz="1238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238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основной дом площадью </a:t>
            </a:r>
            <a:r>
              <a:rPr sz="1238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755,7 м²</a:t>
            </a:r>
          </a:p>
          <a:p xmlns:a="http://schemas.openxmlformats.org/drawingml/2006/main">
            <a:pPr marL="215900" indent="-114300">
              <a:spcAft>
                <a:spcPts val="900"/>
              </a:spcAft>
              <a:buChar char="•"/>
              <a:defRPr sz="1238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1238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дополнительные строения общей площадью 277 м²</a:t>
            </a:r>
          </a:p>
        </p:txBody>
      </p:sp>
      <p:sp>
        <p:nvSpPr>
          <p:cNvPr id="7" name="cover-total">
            <a:extLst xmlns:a="http://schemas.openxmlformats.org/drawingml/2006/main">
              <a:ext uri="{FF2B5EF4-FFF2-40B4-BE49-F238E27FC236}">
                <a16:creationId xmlns:a16="http://schemas.microsoft.com/office/drawing/2014/main" id="{28FFF130-5C60-46EE-9B8F-7BCF767F1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0"/>
            <a:ext cx="3714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C8A25A"/>
                </a:solidFill>
                <a:latin typeface="Calibri"/>
                <a:ea typeface="Calibri"/>
                <a:cs typeface="Calibri"/>
              </a:defRPr>
            </a:pPr>
            <a:r>
              <a:rPr sz="1425" b="1">
                <a:solidFill>
                  <a:srgbClr val="C8A25A"/>
                </a:solidFill>
                <a:latin typeface="Calibri"/>
                <a:ea typeface="Calibri"/>
                <a:cs typeface="Calibri"/>
              </a:rPr>
              <a:t>Общая площадь строений составляет</a:t>
            </a:r>
          </a:p>
          <a:p xmlns:a="http://schemas.openxmlformats.org/drawingml/2006/main">
            <a:pPr>
              <a:buNone/>
              <a:defRPr sz="1425" b="1">
                <a:solidFill>
                  <a:srgbClr val="C8A25A"/>
                </a:solidFill>
                <a:latin typeface="Calibri"/>
                <a:ea typeface="Calibri"/>
                <a:cs typeface="Calibri"/>
              </a:defRPr>
            </a:pPr>
            <a:r>
              <a:rPr sz="1425" b="1">
                <a:solidFill>
                  <a:srgbClr val="C8A25A"/>
                </a:solidFill>
                <a:latin typeface="Calibri"/>
                <a:ea typeface="Calibri"/>
                <a:cs typeface="Calibri"/>
              </a:rPr>
              <a:t>1 032,7 м²</a:t>
            </a:r>
            <a:r>
              <a:rPr sz="1425" b="1">
                <a:solidFill>
                  <a:srgbClr val="C8A25A"/>
                </a:solidFill>
                <a:latin typeface="Calibri"/>
                <a:ea typeface="Calibri"/>
                <a:cs typeface="Calibri"/>
              </a:rPr>
              <a:t>.</a:t>
            </a:r>
          </a:p>
        </p:txBody>
      </p:sp>
      <p:sp>
        <p:nvSpPr>
          <p:cNvPr id="8" name="cover-footer">
            <a:extLst xmlns:a="http://schemas.openxmlformats.org/drawingml/2006/main">
              <a:ext uri="{FF2B5EF4-FFF2-40B4-BE49-F238E27FC236}">
                <a16:creationId xmlns:a16="http://schemas.microsoft.com/office/drawing/2014/main" id="{300CAEED-7102-4AF0-9EAA-61202BF07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0"/>
            <a:ext cx="285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975" b="1">
                <a:solidFill>
                  <a:srgbClr val="C8A25A"/>
                </a:solidFill>
                <a:latin typeface="Calibri"/>
                <a:ea typeface="Calibri"/>
                <a:cs typeface="Calibri"/>
              </a:defRPr>
            </a:pPr>
            <a:r>
              <a:rPr sz="975" b="1">
                <a:solidFill>
                  <a:srgbClr val="C8A25A"/>
                </a:solidFill>
                <a:latin typeface="Calibri"/>
                <a:ea typeface="Calibri"/>
                <a:cs typeface="Calibri"/>
              </a:rPr>
              <a:t>ПРЕЗЕНТАЦИЯ ОБЪЕКТА</a:t>
            </a:r>
          </a:p>
        </p:txBody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8f114510aaa43a1"/>
          <a:srcRect xmlns:a="http://schemas.openxmlformats.org/drawingml/2006/main" l="6704" t="0" r="670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953000" y="800100"/>
            <a:ext cx="6972300" cy="5257800"/>
          </a:xfrm>
          <a:prstGeom xmlns:a="http://schemas.openxmlformats.org/drawingml/2006/main" prst="roundRect">
            <a:avLst>
              <a:gd name="adj" fmla="val 5072"/>
            </a:avLst>
          </a:prstGeom>
        </p:spPr>
      </p:pic>
      <p:sp>
        <p:nvSpPr>
          <p:cNvPr id="12" name="cover-number">
            <a:extLst xmlns:a="http://schemas.openxmlformats.org/drawingml/2006/main">
              <a:ext uri="{FF2B5EF4-FFF2-40B4-BE49-F238E27FC236}">
                <a16:creationId xmlns:a16="http://schemas.microsoft.com/office/drawing/2014/main" id="{05E8086B-1A65-47CC-82D1-EF90AA5E2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95350"/>
            <a:ext cx="3810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05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40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1 032,7 м²</a:t>
            </a:r>
          </a:p>
        </p:txBody>
      </p:sp>
      <p:sp>
        <p:nvSpPr>
          <p:cNvPr id="13" name="cover-title-bottom">
            <a:extLst xmlns:a="http://schemas.openxmlformats.org/drawingml/2006/main">
              <a:ext uri="{FF2B5EF4-FFF2-40B4-BE49-F238E27FC236}">
                <a16:creationId xmlns:a16="http://schemas.microsoft.com/office/drawing/2014/main" id="{26908528-96A4-4F9A-B988-9C5F8C445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81150"/>
            <a:ext cx="38862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85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28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на участке 16 соток</a:t>
            </a:r>
          </a:p>
          <a:p xmlns:a="http://schemas.openxmlformats.org/drawingml/2006/main">
            <a:pPr>
              <a:buNone/>
              <a:defRPr sz="285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285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в центре Голицыно</a:t>
            </a:r>
          </a:p>
        </p:txBody>
      </p:sp>
    </p:spTree>
    <p:extLst>
      <p:ext uri="{BB962C8B-B14F-4D97-AF65-F5344CB8AC3E}">
        <p14:creationId xmlns:p14="http://schemas.microsoft.com/office/powerpoint/2010/main" val="123628240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2-eyebrow">
            <a:extLst xmlns:a="http://schemas.openxmlformats.org/drawingml/2006/main">
              <a:ext uri="{FF2B5EF4-FFF2-40B4-BE49-F238E27FC236}">
                <a16:creationId xmlns:a16="http://schemas.microsoft.com/office/drawing/2014/main" id="{10F67FFD-6C9D-417A-88BF-C23A0A933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3048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B9583C"/>
                </a:solidFill>
                <a:latin typeface="Calibri"/>
                <a:ea typeface="Calibri"/>
                <a:cs typeface="Calibri"/>
              </a:defRPr>
            </a:pPr>
            <a:r>
              <a:rPr sz="1050" b="1">
                <a:solidFill>
                  <a:srgbClr val="B9583C"/>
                </a:solidFill>
                <a:latin typeface="Calibri"/>
                <a:ea typeface="Calibri"/>
                <a:cs typeface="Calibri"/>
              </a:rPr>
              <a:t>ОБ ОБЪЕКТЕ</a:t>
            </a:r>
          </a:p>
        </p:txBody>
      </p:sp>
      <p:sp>
        <p:nvSpPr>
          <p:cNvPr id="2" name="slide-2-title">
            <a:extLst xmlns:a="http://schemas.openxmlformats.org/drawingml/2006/main">
              <a:ext uri="{FF2B5EF4-FFF2-40B4-BE49-F238E27FC236}">
                <a16:creationId xmlns:a16="http://schemas.microsoft.com/office/drawing/2014/main" id="{12114BCE-46D3-4E68-93A4-588CC20E9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81050"/>
            <a:ext cx="9810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000" b="1">
                <a:solidFill>
                  <a:srgbClr val="17251F"/>
                </a:solidFill>
                <a:latin typeface="Calibri"/>
                <a:ea typeface="Calibri"/>
                <a:cs typeface="Calibri"/>
              </a:defRPr>
            </a:pPr>
            <a:r>
              <a:rPr sz="3000" b="1">
                <a:solidFill>
                  <a:srgbClr val="17251F"/>
                </a:solidFill>
                <a:latin typeface="Calibri"/>
                <a:ea typeface="Calibri"/>
                <a:cs typeface="Calibri"/>
              </a:rPr>
              <a:t>Масштабный объект для разных сценариев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1DC669A-E0D1-4ED6-B79C-4D4E92A58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09700"/>
            <a:ext cx="6858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9583C"/>
          </a:solidFill>
          <a:ln xmlns:a="http://schemas.openxmlformats.org/drawingml/2006/main" w="0">
            <a:noFill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d7eabfcc5c94fc1"/>
          <a:srcRect xmlns:a="http://schemas.openxmlformats.org/drawingml/2006/main" l="3048" t="0" r="304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" y="1790700"/>
            <a:ext cx="2381250" cy="4095750"/>
          </a:xfrm>
          <a:prstGeom xmlns:a="http://schemas.openxmlformats.org/drawingml/2006/main" prst="roundRect">
            <a:avLst>
              <a:gd name="adj" fmla="val 7200"/>
            </a:avLst>
          </a:prstGeom>
        </p:spPr>
      </p:pic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2cf15c8b514e11"/>
          <a:srcRect xmlns:a="http://schemas.openxmlformats.org/drawingml/2006/main" l="3598" t="0" r="359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257550" y="1790700"/>
            <a:ext cx="2381250" cy="4095750"/>
          </a:xfrm>
          <a:prstGeom xmlns:a="http://schemas.openxmlformats.org/drawingml/2006/main" prst="roundRect">
            <a:avLst>
              <a:gd name="adj" fmla="val 7200"/>
            </a:avLst>
          </a:prstGeom>
        </p:spPr>
      </p:pic>
      <p:sp>
        <p:nvSpPr>
          <p:cNvPr id="6" name="slide-2-paragraph-1">
            <a:extLst xmlns:a="http://schemas.openxmlformats.org/drawingml/2006/main">
              <a:ext uri="{FF2B5EF4-FFF2-40B4-BE49-F238E27FC236}">
                <a16:creationId xmlns:a16="http://schemas.microsoft.com/office/drawing/2014/main" id="{1327E864-CDEA-4285-8891-DA28DC21F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752600"/>
            <a:ext cx="54102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214638"/>
                </a:solidFill>
                <a:latin typeface="Calibri"/>
                <a:ea typeface="Calibri"/>
                <a:cs typeface="Calibri"/>
              </a:defRPr>
            </a:pPr>
            <a:r>
              <a:rPr sz="1425" b="1">
                <a:solidFill>
                  <a:srgbClr val="214638"/>
                </a:solidFill>
                <a:latin typeface="Calibri"/>
                <a:ea typeface="Calibri"/>
                <a:cs typeface="Calibri"/>
              </a:rPr>
              <a:t>Это не стандартный загородный коттедж, а масштабный объект для покупателя, которому нужны большая площадь, собственная территория и разные сценарии использования.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078C887-20EC-4F07-8023-B776A1503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924175"/>
            <a:ext cx="609600" cy="381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8A25A"/>
          </a:solidFill>
          <a:ln xmlns:a="http://schemas.openxmlformats.org/drawingml/2006/main" w="0">
            <a:noFill/>
          </a:ln>
        </p:spPr>
      </p:sp>
      <p:sp>
        <p:nvSpPr>
          <p:cNvPr id="8" name="slide-2-paragraph-2">
            <a:extLst xmlns:a="http://schemas.openxmlformats.org/drawingml/2006/main">
              <a:ext uri="{FF2B5EF4-FFF2-40B4-BE49-F238E27FC236}">
                <a16:creationId xmlns:a16="http://schemas.microsoft.com/office/drawing/2014/main" id="{8584DF12-933C-4430-89F9-DAC85522D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105150"/>
            <a:ext cx="54102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13">
                <a:solidFill>
                  <a:srgbClr val="27332E"/>
                </a:solidFill>
                <a:latin typeface="Calibri"/>
                <a:ea typeface="Calibri"/>
                <a:cs typeface="Calibri"/>
              </a:defRPr>
            </a:pPr>
            <a:r>
              <a:rPr sz="1313">
                <a:solidFill>
                  <a:srgbClr val="27332E"/>
                </a:solidFill>
                <a:latin typeface="Calibri"/>
                <a:ea typeface="Calibri"/>
                <a:cs typeface="Calibri"/>
              </a:rPr>
              <a:t>Основной дом кирпичный, четырёхуровневый, включая полноценный цокольный этаж. Планировка позволяет организовать несколько самостоятельных зон: жилую, гостевую, рабочую, представительскую и хозяйственную.</a:t>
            </a:r>
          </a:p>
        </p:txBody>
      </p:sp>
      <p:sp>
        <p:nvSpPr>
          <p:cNvPr id="9" name="slide-2-paragraph-3">
            <a:extLst xmlns:a="http://schemas.openxmlformats.org/drawingml/2006/main">
              <a:ext uri="{FF2B5EF4-FFF2-40B4-BE49-F238E27FC236}">
                <a16:creationId xmlns:a16="http://schemas.microsoft.com/office/drawing/2014/main" id="{20E59483-6A91-467B-8753-08252E980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457700"/>
            <a:ext cx="5410200" cy="1504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13">
                <a:solidFill>
                  <a:srgbClr val="27332E"/>
                </a:solidFill>
                <a:latin typeface="Calibri"/>
                <a:ea typeface="Calibri"/>
                <a:cs typeface="Calibri"/>
              </a:defRPr>
            </a:pPr>
            <a:r>
              <a:rPr sz="1313">
                <a:solidFill>
                  <a:srgbClr val="27332E"/>
                </a:solidFill>
                <a:latin typeface="Calibri"/>
                <a:ea typeface="Calibri"/>
                <a:cs typeface="Calibri"/>
              </a:rPr>
              <a:t>В доме предусмотрены гостиная, кухня-столовая, жилые комнаты, кабинеты, гардеробные, санузлы, кладовые, мастерская, котельная и гараж. Дополнительное строение можно использовать для размещения мастерских, складских, хозяйственных, рабочих или гостевых помещений.</a:t>
            </a:r>
          </a:p>
        </p:txBody>
      </p:sp>
      <p:sp>
        <p:nvSpPr>
          <p:cNvPr id="10" name="slide-2-footer">
            <a:extLst xmlns:a="http://schemas.openxmlformats.org/drawingml/2006/main">
              <a:ext uri="{FF2B5EF4-FFF2-40B4-BE49-F238E27FC236}">
                <a16:creationId xmlns:a16="http://schemas.microsoft.com/office/drawing/2014/main" id="{43AEE1EE-7F5E-48C9-BB7F-4F3B16715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86525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825" b="1">
                <a:solidFill>
                  <a:srgbClr val="6E7772"/>
                </a:solidFill>
                <a:latin typeface="Calibri"/>
                <a:ea typeface="Calibri"/>
                <a:cs typeface="Calibri"/>
              </a:defRPr>
            </a:pPr>
            <a:r>
              <a:rPr sz="825" b="1">
                <a:solidFill>
                  <a:srgbClr val="6E7772"/>
                </a:solidFill>
                <a:latin typeface="Calibri"/>
                <a:ea typeface="Calibri"/>
                <a:cs typeface="Calibri"/>
              </a:rPr>
              <a:t>ГОЛИЦЫНО, МОСКОВСКАЯ ОБЛАСТЬ</a:t>
            </a:r>
          </a:p>
        </p:txBody>
      </p:sp>
      <p:sp>
        <p:nvSpPr>
          <p:cNvPr id="11" name="slide-2-page-number">
            <a:extLst xmlns:a="http://schemas.openxmlformats.org/drawingml/2006/main">
              <a:ext uri="{FF2B5EF4-FFF2-40B4-BE49-F238E27FC236}">
                <a16:creationId xmlns:a16="http://schemas.microsoft.com/office/drawing/2014/main" id="{0BC7EA3A-6B53-43B5-95F2-95FFFD1FB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6150" y="476250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900" b="1">
                <a:solidFill>
                  <a:srgbClr val="6E7772"/>
                </a:solidFill>
                <a:latin typeface="Calibri"/>
                <a:ea typeface="Calibri"/>
                <a:cs typeface="Calibri"/>
              </a:defRPr>
            </a:pPr>
            <a:r>
              <a:rPr sz="900" b="1">
                <a:solidFill>
                  <a:srgbClr val="6E7772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40103538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B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05041CE-CEF2-49F1-B5C9-68716CB32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723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B45A3C"/>
                </a:solidFill>
              </a:defRPr>
            </a:pPr>
            <a:r>
              <a:rPr sz="1050" b="1">
                <a:solidFill>
                  <a:srgbClr val="B45A3C"/>
                </a:solidFill>
              </a:rPr>
              <a:t>КЛЮЧЕВЫЕ ПАРАМЕТРЫ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593034-A8BF-4E14-9B54-695406367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42950"/>
            <a:ext cx="10096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925" b="1">
                <a:solidFill>
                  <a:srgbClr val="17211B"/>
                </a:solidFill>
              </a:defRPr>
            </a:pPr>
            <a:r>
              <a:rPr sz="2925" b="1">
                <a:solidFill>
                  <a:srgbClr val="17211B"/>
                </a:solidFill>
              </a:rPr>
              <a:t>Редкий масштаб в городской черте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7A26A11-61B1-4743-82F1-D701DF8E8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09700"/>
            <a:ext cx="685800" cy="47625"/>
          </a:xfrm>
          <a:prstGeom xmlns:a="http://schemas.openxmlformats.org/drawingml/2006/main" prst="roundRect">
            <a:avLst>
              <a:gd name="adj" fmla="val 40000"/>
            </a:avLst>
          </a:prstGeom>
          <a:solidFill xmlns:a="http://schemas.openxmlformats.org/drawingml/2006/main">
            <a:srgbClr val="B45A3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265B73-5155-45A9-B43F-4B19629C2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476250"/>
            <a:ext cx="361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77169"/>
                </a:solidFill>
              </a:defRPr>
            </a:pPr>
            <a:r>
              <a:rPr sz="1050" b="1">
                <a:solidFill>
                  <a:srgbClr val="677169"/>
                </a:solidFill>
              </a:rPr>
              <a:t>03</a:t>
            </a:r>
          </a:p>
        </p:txBody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1f8bfbaa35b42d0"/>
          <a:srcRect xmlns:a="http://schemas.openxmlformats.org/drawingml/2006/main" l="3507" t="0" r="350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" y="1771650"/>
            <a:ext cx="5715000" cy="4095750"/>
          </a:xfrm>
          <a:prstGeom xmlns:a="http://schemas.openxmlformats.org/drawingml/2006/main" prst="roundRect">
            <a:avLst>
              <a:gd name="adj" fmla="val 4186"/>
            </a:avLst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47FE6EA-CE2B-4551-809D-649174A6F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1885950"/>
            <a:ext cx="2000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3150" b="1">
                <a:solidFill>
                  <a:srgbClr val="17211B"/>
                </a:solidFill>
              </a:defRPr>
            </a:pPr>
            <a:r>
              <a:rPr sz="3150" b="1">
                <a:solidFill>
                  <a:srgbClr val="17211B"/>
                </a:solidFill>
              </a:rPr>
              <a:t>755,7 м²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05AF25A-FCB9-4D0D-B2BE-77C55629A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2495550"/>
            <a:ext cx="419100" cy="47625"/>
          </a:xfrm>
          <a:prstGeom xmlns:a="http://schemas.openxmlformats.org/drawingml/2006/main" prst="roundRect">
            <a:avLst>
              <a:gd name="adj" fmla="val 40000"/>
            </a:avLst>
          </a:prstGeom>
          <a:solidFill xmlns:a="http://schemas.openxmlformats.org/drawingml/2006/main">
            <a:srgbClr val="B45A3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BC09C0E-5182-4C14-B477-512CC6B27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26670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677169"/>
                </a:solidFill>
              </a:defRPr>
            </a:pPr>
            <a:r>
              <a:rPr sz="1275" b="0">
                <a:solidFill>
                  <a:srgbClr val="677169"/>
                </a:solidFill>
              </a:rPr>
              <a:t>площадь жилого дома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0D900B4-CFBA-4651-A9F9-83FB820A0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1885950"/>
            <a:ext cx="2190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3150" b="1">
                <a:solidFill>
                  <a:srgbClr val="17211B"/>
                </a:solidFill>
              </a:defRPr>
            </a:pPr>
            <a:r>
              <a:rPr sz="3150" b="1">
                <a:solidFill>
                  <a:srgbClr val="17211B"/>
                </a:solidFill>
              </a:rPr>
              <a:t>277 м²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83A4DBD-50C0-4333-8EC5-7B597EA9B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495550"/>
            <a:ext cx="419100" cy="47625"/>
          </a:xfrm>
          <a:prstGeom xmlns:a="http://schemas.openxmlformats.org/drawingml/2006/main" prst="roundRect">
            <a:avLst>
              <a:gd name="adj" fmla="val 40000"/>
            </a:avLst>
          </a:prstGeom>
          <a:solidFill xmlns:a="http://schemas.openxmlformats.org/drawingml/2006/main">
            <a:srgbClr val="C8A25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774D4B0-6663-40FB-B2EA-3A0A4EFCF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667000"/>
            <a:ext cx="2190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677169"/>
                </a:solidFill>
              </a:defRPr>
            </a:pPr>
            <a:r>
              <a:rPr sz="1275" b="0">
                <a:solidFill>
                  <a:srgbClr val="677169"/>
                </a:solidFill>
              </a:rPr>
              <a:t>дополнительные строения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4CD7D29-9397-46A3-ACD3-4A5293B29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3657600"/>
            <a:ext cx="2000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3150" b="1">
                <a:solidFill>
                  <a:srgbClr val="17211B"/>
                </a:solidFill>
              </a:defRPr>
            </a:pPr>
            <a:r>
              <a:rPr sz="3150" b="1">
                <a:solidFill>
                  <a:srgbClr val="17211B"/>
                </a:solidFill>
              </a:rPr>
              <a:t>16 соток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2CB8F53-AC1A-4375-A617-8BB460C9E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4267200"/>
            <a:ext cx="419100" cy="47625"/>
          </a:xfrm>
          <a:prstGeom xmlns:a="http://schemas.openxmlformats.org/drawingml/2006/main" prst="roundRect">
            <a:avLst>
              <a:gd name="adj" fmla="val 40000"/>
            </a:avLst>
          </a:prstGeom>
          <a:solidFill xmlns:a="http://schemas.openxmlformats.org/drawingml/2006/main">
            <a:srgbClr val="C8A25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D1060E9-0D4E-4B26-B9F9-AABFD0492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443865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677169"/>
                </a:solidFill>
              </a:defRPr>
            </a:pPr>
            <a:r>
              <a:rPr sz="1275" b="0">
                <a:solidFill>
                  <a:srgbClr val="677169"/>
                </a:solidFill>
              </a:rPr>
              <a:t>земельный участок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7D7D775-5E23-47A4-8D40-51AAF33E0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657600"/>
            <a:ext cx="2428875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3150" b="1">
                <a:solidFill>
                  <a:srgbClr val="17211B"/>
                </a:solidFill>
              </a:defRPr>
            </a:pPr>
            <a:r>
              <a:rPr sz="3150" b="1">
                <a:solidFill>
                  <a:srgbClr val="17211B"/>
                </a:solidFill>
              </a:rPr>
              <a:t>49,5 млн ₽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7A48FBE-EDFC-40F7-BB3D-69E6A1D81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267200"/>
            <a:ext cx="419100" cy="47625"/>
          </a:xfrm>
          <a:prstGeom xmlns:a="http://schemas.openxmlformats.org/drawingml/2006/main" prst="roundRect">
            <a:avLst>
              <a:gd name="adj" fmla="val 40000"/>
            </a:avLst>
          </a:prstGeom>
          <a:solidFill xmlns:a="http://schemas.openxmlformats.org/drawingml/2006/main">
            <a:srgbClr val="B45A3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6470527-D8CD-432D-A1F0-3C1111543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438650"/>
            <a:ext cx="2190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677169"/>
                </a:solidFill>
              </a:defRPr>
            </a:pPr>
            <a:r>
              <a:rPr sz="1275" b="0">
                <a:solidFill>
                  <a:srgbClr val="677169"/>
                </a:solidFill>
              </a:rPr>
              <a:t>фиксированная цена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0A7D0A6-B038-4BE8-9A7D-86201002D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5334000"/>
            <a:ext cx="46101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677169"/>
                </a:solidFill>
              </a:defRPr>
            </a:pPr>
            <a:r>
              <a:rPr sz="1350" b="0">
                <a:solidFill>
                  <a:srgbClr val="677169"/>
                </a:solidFill>
              </a:rPr>
              <a:t>Большой самостоятельный объект в центре Голицыно: пространства уже сформированы, а сценарий использования выбирает новый владелец.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A45F0C8-0E69-4104-9CE9-9BC8900B9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24625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677169"/>
                </a:solidFill>
              </a:defRPr>
            </a:pPr>
            <a:r>
              <a:rPr sz="900" b="1">
                <a:solidFill>
                  <a:srgbClr val="677169"/>
                </a:solidFill>
              </a:rPr>
              <a:t>ГОЛИЦЫНО  •  МОСКОВСКАЯ ОБЛАСТЬ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931A941-2618-4BFA-BAD2-B0EEF9FE0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24625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900" b="1">
                <a:solidFill>
                  <a:srgbClr val="677169"/>
                </a:solidFill>
              </a:defRPr>
            </a:pPr>
            <a:r>
              <a:rPr sz="900" b="1">
                <a:solidFill>
                  <a:srgbClr val="677169"/>
                </a:solidFill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55125078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183717D-81AA-4D8B-BEBF-FC0CBC79B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723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B45A3C"/>
                </a:solidFill>
              </a:defRPr>
            </a:pPr>
            <a:r>
              <a:rPr sz="1050" b="1">
                <a:solidFill>
                  <a:srgbClr val="B45A3C"/>
                </a:solidFill>
              </a:rPr>
              <a:t>ЮРИДИЧЕСКАЯ ГОТОВНОСТЬ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98EFE2-29BA-483C-8FE1-585E6BF68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42950"/>
            <a:ext cx="10096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925" b="1">
                <a:solidFill>
                  <a:srgbClr val="17211B"/>
                </a:solidFill>
              </a:defRPr>
            </a:pPr>
            <a:r>
              <a:rPr sz="2925" b="1">
                <a:solidFill>
                  <a:srgbClr val="17211B"/>
                </a:solidFill>
              </a:rPr>
              <a:t>Спокойная сделка начинается с документов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4C2D30B-0727-4EB6-9CF5-ABF38BA2F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09700"/>
            <a:ext cx="685800" cy="47625"/>
          </a:xfrm>
          <a:prstGeom xmlns:a="http://schemas.openxmlformats.org/drawingml/2006/main" prst="roundRect">
            <a:avLst>
              <a:gd name="adj" fmla="val 40000"/>
            </a:avLst>
          </a:prstGeom>
          <a:solidFill xmlns:a="http://schemas.openxmlformats.org/drawingml/2006/main">
            <a:srgbClr val="B45A3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69D05E-191E-4347-B921-C3C990A7D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476250"/>
            <a:ext cx="361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77169"/>
                </a:solidFill>
              </a:defRPr>
            </a:pPr>
            <a:r>
              <a:rPr sz="1050" b="1">
                <a:solidFill>
                  <a:srgbClr val="677169"/>
                </a:solidFill>
              </a:rPr>
              <a:t>04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1F2AF4-47B9-41EC-9945-49B6D683B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90700"/>
            <a:ext cx="5286375" cy="4000500"/>
          </a:xfrm>
          <a:prstGeom xmlns:a="http://schemas.openxmlformats.org/drawingml/2006/main" prst="roundRect">
            <a:avLst>
              <a:gd name="adj" fmla="val 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D9D2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EE827E-990C-4DE1-AB20-6E91E8716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171700"/>
            <a:ext cx="4191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18392C"/>
                </a:solidFill>
              </a:defRPr>
            </a:pPr>
            <a:r>
              <a:rPr sz="1875" b="1">
                <a:solidFill>
                  <a:srgbClr val="18392C"/>
                </a:solidFill>
              </a:rPr>
              <a:t>ОДИН СОБСТВЕННИК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AB52BA1-4AA7-4BCD-A38D-77D5BB233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781300"/>
            <a:ext cx="4191000" cy="2343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17211B"/>
                </a:solidFill>
              </a:defRPr>
            </a:pPr>
            <a:r>
              <a:rPr sz="1500" b="0">
                <a:solidFill>
                  <a:srgbClr val="17211B"/>
                </a:solidFill>
              </a:rPr>
              <a:t>• никто не зарегистрирован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buNone/>
              <a:defRPr sz="1500" b="0">
                <a:solidFill>
                  <a:srgbClr val="17211B"/>
                </a:solidFill>
              </a:defRPr>
            </a:pPr>
            <a:r>
              <a:rPr sz="1500" b="0">
                <a:solidFill>
                  <a:srgbClr val="17211B"/>
                </a:solidFill>
              </a:rPr>
              <a:t>• документы подготовлены к проверке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buNone/>
              <a:defRPr sz="1500" b="0">
                <a:solidFill>
                  <a:srgbClr val="17211B"/>
                </a:solidFill>
              </a:defRPr>
            </a:pPr>
            <a:r>
              <a:rPr sz="1500" b="0">
                <a:solidFill>
                  <a:srgbClr val="17211B"/>
                </a:solidFill>
              </a:rPr>
              <a:t>• дом и земельный участок оформлены как единый объект сделки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buNone/>
              <a:defRPr sz="1500" b="0">
                <a:solidFill>
                  <a:srgbClr val="17211B"/>
                </a:solidFill>
              </a:defRPr>
            </a:pPr>
            <a:r>
              <a:rPr sz="1500" b="0">
                <a:solidFill>
                  <a:srgbClr val="17211B"/>
                </a:solidFill>
              </a:rPr>
              <a:t>• объект расположен в городской застройке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4697BEF-6AB9-4926-A50D-B12959477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5219700"/>
            <a:ext cx="4191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677169"/>
                </a:solidFill>
              </a:defRPr>
            </a:pPr>
            <a:r>
              <a:rPr sz="1200" b="0">
                <a:solidFill>
                  <a:srgbClr val="677169"/>
                </a:solidFill>
              </a:rPr>
              <a:t>Перед сделкой покупатель получает полный комплект документов для собственной юридической проверки.</a:t>
            </a:r>
          </a:p>
        </p:txBody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5b03315abed4608"/>
          <a:srcRect xmlns:a="http://schemas.openxmlformats.org/drawingml/2006/main" l="0" t="24227" r="0" b="242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34125" y="1790700"/>
            <a:ext cx="5172075" cy="4000500"/>
          </a:xfrm>
          <a:prstGeom xmlns:a="http://schemas.openxmlformats.org/drawingml/2006/main" prst="roundRect">
            <a:avLst>
              <a:gd name="adj" fmla="val 4286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043B861-842F-49A9-8579-2F6C53786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5962650"/>
            <a:ext cx="51720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B45A3C"/>
                </a:solidFill>
              </a:defRPr>
            </a:pPr>
            <a:r>
              <a:rPr sz="1200" b="1">
                <a:solidFill>
                  <a:srgbClr val="B45A3C"/>
                </a:solidFill>
              </a:rPr>
              <a:t>ГОТОВ К ПОКАЗУ И ОБСУЖДЕНИЮ СДЕЛКИ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B9D5AB6-7E9F-4C4E-A3F9-ACD6BA3D3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24625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677169"/>
                </a:solidFill>
              </a:defRPr>
            </a:pPr>
            <a:r>
              <a:rPr sz="900" b="1">
                <a:solidFill>
                  <a:srgbClr val="677169"/>
                </a:solidFill>
              </a:rPr>
              <a:t>ГОЛИЦЫНО  •  МОСКОВСКАЯ ОБЛАСТЬ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36055EA-46AD-48EA-A5C2-1E7519C66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24625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900" b="1">
                <a:solidFill>
                  <a:srgbClr val="677169"/>
                </a:solidFill>
              </a:defRPr>
            </a:pPr>
            <a:r>
              <a:rPr sz="900" b="1">
                <a:solidFill>
                  <a:srgbClr val="677169"/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63722930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B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5B3C729-4BDE-4D47-B6ED-E3CEE073F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723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B45A3C"/>
                </a:solidFill>
              </a:defRPr>
            </a:pPr>
            <a:r>
              <a:rPr sz="1050" b="1">
                <a:solidFill>
                  <a:srgbClr val="B45A3C"/>
                </a:solidFill>
              </a:rPr>
              <a:t>ПРОСТРАНСТВО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22F4A6-7958-435A-867B-A5BD3DC9B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42950"/>
            <a:ext cx="10096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925" b="1">
                <a:solidFill>
                  <a:srgbClr val="17211B"/>
                </a:solidFill>
              </a:defRPr>
            </a:pPr>
            <a:r>
              <a:rPr sz="2925" b="1">
                <a:solidFill>
                  <a:srgbClr val="17211B"/>
                </a:solidFill>
              </a:rPr>
              <a:t>Большие залы и гибкая планировка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1F21025-CA7F-43EF-900B-47E464D0E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09700"/>
            <a:ext cx="685800" cy="47625"/>
          </a:xfrm>
          <a:prstGeom xmlns:a="http://schemas.openxmlformats.org/drawingml/2006/main" prst="roundRect">
            <a:avLst>
              <a:gd name="adj" fmla="val 40000"/>
            </a:avLst>
          </a:prstGeom>
          <a:solidFill xmlns:a="http://schemas.openxmlformats.org/drawingml/2006/main">
            <a:srgbClr val="B45A3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CF01D4-53AA-4503-B208-8C57CBE00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476250"/>
            <a:ext cx="361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77169"/>
                </a:solidFill>
              </a:defRPr>
            </a:pPr>
            <a:r>
              <a:rPr sz="1050" b="1">
                <a:solidFill>
                  <a:srgbClr val="677169"/>
                </a:solidFill>
              </a:rPr>
              <a:t>05</a:t>
            </a:r>
          </a:p>
        </p:txBody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bf12d668fed4737"/>
          <a:srcRect xmlns:a="http://schemas.openxmlformats.org/drawingml/2006/main" l="5900" t="0" r="590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" y="1790700"/>
            <a:ext cx="5143500" cy="3886200"/>
          </a:xfrm>
          <a:prstGeom xmlns:a="http://schemas.openxmlformats.org/drawingml/2006/main" prst="roundRect">
            <a:avLst>
              <a:gd name="adj" fmla="val 3922"/>
            </a:avLst>
          </a:prstGeom>
        </p:spPr>
      </p:pic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9b10c43ed0349c6"/>
          <a:srcRect xmlns:a="http://schemas.openxmlformats.org/drawingml/2006/main" l="13506" t="0" r="1350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19800" y="1790700"/>
            <a:ext cx="2628900" cy="2400300"/>
          </a:xfrm>
          <a:prstGeom xmlns:a="http://schemas.openxmlformats.org/drawingml/2006/main" prst="roundRect">
            <a:avLst>
              <a:gd name="adj" fmla="val 6349"/>
            </a:avLst>
          </a:prstGeom>
        </p:spPr>
      </p:pic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1b17babfa584640"/>
          <a:srcRect xmlns:a="http://schemas.openxmlformats.org/drawingml/2006/main" l="12977" t="0" r="1297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839200" y="1790700"/>
            <a:ext cx="2667000" cy="2400300"/>
          </a:xfrm>
          <a:prstGeom xmlns:a="http://schemas.openxmlformats.org/drawingml/2006/main" prst="roundRect">
            <a:avLst>
              <a:gd name="adj" fmla="val 6349"/>
            </a:avLst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2EEB70C-38EE-4606-BCEF-8EFB135D2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4400550"/>
            <a:ext cx="5486400" cy="1276350"/>
          </a:xfrm>
          <a:prstGeom xmlns:a="http://schemas.openxmlformats.org/drawingml/2006/main" prst="roundRect">
            <a:avLst>
              <a:gd name="adj" fmla="val 11940"/>
            </a:avLst>
          </a:prstGeom>
          <a:solidFill xmlns:a="http://schemas.openxmlformats.org/drawingml/2006/main">
            <a:srgbClr val="DCE4D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571DA2C-E411-4B9A-BC3D-1BDCD848C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4629150"/>
            <a:ext cx="48387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8392C"/>
                </a:solidFill>
              </a:defRPr>
            </a:pPr>
            <a:r>
              <a:rPr sz="1425" b="0">
                <a:solidFill>
                  <a:srgbClr val="18392C"/>
                </a:solidFill>
              </a:rPr>
              <a:t>Свет, высокие окна и несколько изолированных зон позволяют собрать жилой, представительский или комбинированный сценарий.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9C28D68-FEB1-4479-B1DB-8E132E6AA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24625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677169"/>
                </a:solidFill>
              </a:defRPr>
            </a:pPr>
            <a:r>
              <a:rPr sz="900" b="1">
                <a:solidFill>
                  <a:srgbClr val="677169"/>
                </a:solidFill>
              </a:rPr>
              <a:t>ГОЛИЦЫНО  •  МОСКОВСКАЯ ОБЛАСТЬ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BD8C3A3-3ED6-4AA0-A127-5A307EE68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24625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900" b="1">
                <a:solidFill>
                  <a:srgbClr val="677169"/>
                </a:solidFill>
              </a:defRPr>
            </a:pPr>
            <a:r>
              <a:rPr sz="900" b="1">
                <a:solidFill>
                  <a:srgbClr val="677169"/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69718661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18392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3F7097F-A2CA-4A1F-89AD-FA571B3D7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723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C8A25A"/>
                </a:solidFill>
              </a:defRPr>
            </a:pPr>
            <a:r>
              <a:rPr sz="1050" b="1">
                <a:solidFill>
                  <a:srgbClr val="C8A25A"/>
                </a:solidFill>
              </a:rPr>
              <a:t>ОБЩИЕ ПРОСТРАНСТВА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3F8EAA0-1C46-44B7-BF7C-0F97AD991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42950"/>
            <a:ext cx="10096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925" b="1">
                <a:solidFill>
                  <a:srgbClr val="FFFFFF"/>
                </a:solidFill>
              </a:defRPr>
            </a:pPr>
            <a:r>
              <a:rPr sz="2925" b="1">
                <a:solidFill>
                  <a:srgbClr val="FFFFFF"/>
                </a:solidFill>
              </a:rPr>
              <a:t>Кухня как центр большого дома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64608FD-ED97-4C93-A661-4C1592EA1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09700"/>
            <a:ext cx="685800" cy="47625"/>
          </a:xfrm>
          <a:prstGeom xmlns:a="http://schemas.openxmlformats.org/drawingml/2006/main" prst="roundRect">
            <a:avLst>
              <a:gd name="adj" fmla="val 40000"/>
            </a:avLst>
          </a:prstGeom>
          <a:solidFill xmlns:a="http://schemas.openxmlformats.org/drawingml/2006/main">
            <a:srgbClr val="C8A25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FC512B-CF08-4448-9FA3-697F0E5DD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476250"/>
            <a:ext cx="361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D8E1DB"/>
                </a:solidFill>
              </a:defRPr>
            </a:pPr>
            <a:r>
              <a:rPr sz="1050" b="1">
                <a:solidFill>
                  <a:srgbClr val="D8E1DB"/>
                </a:solidFill>
              </a:rPr>
              <a:t>06</a:t>
            </a:r>
          </a:p>
        </p:txBody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50a12f7cdc54481"/>
          <a:srcRect xmlns:a="http://schemas.openxmlformats.org/drawingml/2006/main" l="0" t="4302" r="0" b="430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" y="1790700"/>
            <a:ext cx="6724650" cy="4095750"/>
          </a:xfrm>
          <a:prstGeom xmlns:a="http://schemas.openxmlformats.org/drawingml/2006/main" prst="roundRect">
            <a:avLst>
              <a:gd name="adj" fmla="val 4186"/>
            </a:avLst>
          </a:prstGeom>
        </p:spPr>
      </p:pic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a7eda39b8a4070"/>
          <a:srcRect xmlns:a="http://schemas.openxmlformats.org/drawingml/2006/main" l="0" t="12485" r="0" b="1248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600950" y="1790700"/>
            <a:ext cx="3905250" cy="1952625"/>
          </a:xfrm>
          <a:prstGeom xmlns:a="http://schemas.openxmlformats.org/drawingml/2006/main" prst="roundRect">
            <a:avLst>
              <a:gd name="adj" fmla="val 8780"/>
            </a:avLst>
          </a:prstGeom>
        </p:spPr>
      </p:pic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518371ab2014902"/>
          <a:srcRect xmlns:a="http://schemas.openxmlformats.org/drawingml/2006/main" l="0" t="12485" r="0" b="1248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600950" y="3933825"/>
            <a:ext cx="3905250" cy="1952625"/>
          </a:xfrm>
          <a:prstGeom xmlns:a="http://schemas.openxmlformats.org/drawingml/2006/main" prst="roundRect">
            <a:avLst>
              <a:gd name="adj" fmla="val 8780"/>
            </a:avLst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BE2DB61-42AF-43B8-AC58-7E1BED155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19800"/>
            <a:ext cx="8572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DCE5DF"/>
                </a:solidFill>
              </a:defRPr>
            </a:pPr>
            <a:r>
              <a:rPr sz="1275" b="0">
                <a:solidFill>
                  <a:srgbClr val="DCE5DF"/>
                </a:solidFill>
              </a:rPr>
              <a:t>Много рабочих поверхностей, хранения и места для длинного стола. Пространство подходит и для семьи, и для приёма гостей.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1743FC7-CD19-4CD7-947C-164C87488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24625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C7D0CA"/>
                </a:solidFill>
              </a:defRPr>
            </a:pPr>
            <a:r>
              <a:rPr sz="900" b="1">
                <a:solidFill>
                  <a:srgbClr val="C7D0CA"/>
                </a:solidFill>
              </a:rPr>
              <a:t>ГОЛИЦЫНО  •  МОСКОВСКАЯ ОБЛАСТЬ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FBF16A1-E0B2-4824-BA4D-71454549A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24625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900" b="1">
                <a:solidFill>
                  <a:srgbClr val="C7D0CA"/>
                </a:solidFill>
              </a:defRPr>
            </a:pPr>
            <a:r>
              <a:rPr sz="900" b="1">
                <a:solidFill>
                  <a:srgbClr val="C7D0CA"/>
                </a:solidFill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35657412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9BF5F9C-C704-45D4-B476-447514ED3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723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B45A3C"/>
                </a:solidFill>
              </a:defRPr>
            </a:pPr>
            <a:r>
              <a:rPr sz="1050" b="1">
                <a:solidFill>
                  <a:srgbClr val="B45A3C"/>
                </a:solidFill>
              </a:rPr>
              <a:t>ВЕРХНИЙ ЭТАЖ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31B2BDF-EBCD-4B1C-98D8-46327C782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42950"/>
            <a:ext cx="10096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925" b="1">
                <a:solidFill>
                  <a:srgbClr val="17211B"/>
                </a:solidFill>
              </a:defRPr>
            </a:pPr>
            <a:r>
              <a:rPr sz="2925" b="1">
                <a:solidFill>
                  <a:srgbClr val="17211B"/>
                </a:solidFill>
              </a:rPr>
              <a:t>Мансарда: приватный уровень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80ADD30-772C-410D-97AE-150310E36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09700"/>
            <a:ext cx="685800" cy="47625"/>
          </a:xfrm>
          <a:prstGeom xmlns:a="http://schemas.openxmlformats.org/drawingml/2006/main" prst="roundRect">
            <a:avLst>
              <a:gd name="adj" fmla="val 40000"/>
            </a:avLst>
          </a:prstGeom>
          <a:solidFill xmlns:a="http://schemas.openxmlformats.org/drawingml/2006/main">
            <a:srgbClr val="B45A3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2CD9A75-F853-4D29-AE7E-03314AACC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476250"/>
            <a:ext cx="361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77169"/>
                </a:solidFill>
              </a:defRPr>
            </a:pPr>
            <a:r>
              <a:rPr sz="1050" b="1">
                <a:solidFill>
                  <a:srgbClr val="677169"/>
                </a:solidFill>
              </a:rPr>
              <a:t>07</a:t>
            </a:r>
          </a:p>
        </p:txBody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c57b39847b14b56"/>
          <a:srcRect xmlns:a="http://schemas.openxmlformats.org/drawingml/2006/main" l="14556" t="0" r="1455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" y="1790700"/>
            <a:ext cx="4133850" cy="3886200"/>
          </a:xfrm>
          <a:prstGeom xmlns:a="http://schemas.openxmlformats.org/drawingml/2006/main" prst="roundRect">
            <a:avLst>
              <a:gd name="adj" fmla="val 3922"/>
            </a:avLst>
          </a:prstGeom>
        </p:spPr>
      </p:pic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f0694f7683f45bb"/>
          <a:srcRect xmlns:a="http://schemas.openxmlformats.org/drawingml/2006/main" l="22886" t="0" r="2288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010150" y="1790700"/>
            <a:ext cx="3162300" cy="3886200"/>
          </a:xfrm>
          <a:prstGeom xmlns:a="http://schemas.openxmlformats.org/drawingml/2006/main" prst="roundRect">
            <a:avLst>
              <a:gd name="adj" fmla="val 4819"/>
            </a:avLst>
          </a:prstGeom>
        </p:spPr>
      </p:pic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7a7769fe93b4232"/>
          <a:srcRect xmlns:a="http://schemas.openxmlformats.org/drawingml/2006/main" l="23050" t="0" r="2305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362950" y="1790700"/>
            <a:ext cx="3143250" cy="3886200"/>
          </a:xfrm>
          <a:prstGeom xmlns:a="http://schemas.openxmlformats.org/drawingml/2006/main" prst="roundRect">
            <a:avLst>
              <a:gd name="adj" fmla="val 4848"/>
            </a:avLst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A1451FC-0DAE-401E-9731-338C269B2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864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677169"/>
                </a:solidFill>
              </a:defRPr>
            </a:pPr>
            <a:r>
              <a:rPr sz="1425" b="0">
                <a:solidFill>
                  <a:srgbClr val="677169"/>
                </a:solidFill>
              </a:rPr>
              <a:t>Скаты кровли и мансардные окна создают камерную атмосферу. Здесь можно разместить спальни, кабинет, гардеробные и гостевые комнаты.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26A7760-3671-4638-A977-38EE4AB71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24625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677169"/>
                </a:solidFill>
              </a:defRPr>
            </a:pPr>
            <a:r>
              <a:rPr sz="900" b="1">
                <a:solidFill>
                  <a:srgbClr val="677169"/>
                </a:solidFill>
              </a:rPr>
              <a:t>ГОЛИЦЫНО  •  МОСКОВСКАЯ ОБЛАСТЬ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B7F055E-1413-48F8-8DC5-C6C4F4CCF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24625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900" b="1">
                <a:solidFill>
                  <a:srgbClr val="677169"/>
                </a:solidFill>
              </a:defRPr>
            </a:pPr>
            <a:r>
              <a:rPr sz="900" b="1">
                <a:solidFill>
                  <a:srgbClr val="677169"/>
                </a:solidFill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152418875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mansard-living-eyebrow">
            <a:extLst xmlns:a="http://schemas.openxmlformats.org/drawingml/2006/main">
              <a:ext uri="{FF2B5EF4-FFF2-40B4-BE49-F238E27FC236}">
                <a16:creationId xmlns:a16="http://schemas.microsoft.com/office/drawing/2014/main" id="{EE0F57CE-9C5A-4038-9144-9A6DE76F8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14350"/>
            <a:ext cx="3714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B9583C"/>
                </a:solidFill>
                <a:latin typeface="Calibri"/>
                <a:ea typeface="Calibri"/>
                <a:cs typeface="Calibri"/>
              </a:defRPr>
            </a:pPr>
            <a:r>
              <a:rPr sz="1050" b="1">
                <a:solidFill>
                  <a:srgbClr val="B9583C"/>
                </a:solidFill>
                <a:latin typeface="Calibri"/>
                <a:ea typeface="Calibri"/>
                <a:cs typeface="Calibri"/>
              </a:rPr>
              <a:t>МАНСАРДНЫЙ УРОВЕНЬ</a:t>
            </a:r>
          </a:p>
        </p:txBody>
      </p:sp>
      <p:sp>
        <p:nvSpPr>
          <p:cNvPr id="2" name="mansard-living-title">
            <a:extLst xmlns:a="http://schemas.openxmlformats.org/drawingml/2006/main">
              <a:ext uri="{FF2B5EF4-FFF2-40B4-BE49-F238E27FC236}">
                <a16:creationId xmlns:a16="http://schemas.microsoft.com/office/drawing/2014/main" id="{E2D10819-4038-4873-A0D7-265446B13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866775"/>
            <a:ext cx="609600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625" b="1">
                <a:solidFill>
                  <a:srgbClr val="17251F"/>
                </a:solidFill>
                <a:latin typeface="Calibri"/>
                <a:ea typeface="Calibri"/>
                <a:cs typeface="Calibri"/>
              </a:defRPr>
            </a:pPr>
            <a:r>
              <a:rPr sz="2625" b="1">
                <a:solidFill>
                  <a:srgbClr val="17251F"/>
                </a:solidFill>
                <a:latin typeface="Calibri"/>
                <a:ea typeface="Calibri"/>
                <a:cs typeface="Calibri"/>
              </a:rPr>
              <a:t>Мансарда для</a:t>
            </a:r>
          </a:p>
          <a:p xmlns:a="http://schemas.openxmlformats.org/drawingml/2006/main">
            <a:pPr>
              <a:buNone/>
              <a:defRPr sz="2625" b="1">
                <a:solidFill>
                  <a:srgbClr val="17251F"/>
                </a:solidFill>
                <a:latin typeface="Calibri"/>
                <a:ea typeface="Calibri"/>
                <a:cs typeface="Calibri"/>
              </a:defRPr>
            </a:pPr>
            <a:r>
              <a:rPr sz="2625" b="1">
                <a:solidFill>
                  <a:srgbClr val="17251F"/>
                </a:solidFill>
                <a:latin typeface="Calibri"/>
                <a:ea typeface="Calibri"/>
                <a:cs typeface="Calibri"/>
              </a:rPr>
              <a:t>самостоятельного проживания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8DAB946-7C05-4EC1-B21F-272EE1D1D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857375"/>
            <a:ext cx="6858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9583C"/>
          </a:solidFill>
          <a:ln xmlns:a="http://schemas.openxmlformats.org/drawingml/2006/main" w="0">
            <a:noFill/>
          </a:ln>
        </p:spPr>
      </p:sp>
      <p:sp>
        <p:nvSpPr>
          <p:cNvPr id="4" name="mansard-living-lead">
            <a:extLst xmlns:a="http://schemas.openxmlformats.org/drawingml/2006/main">
              <a:ext uri="{FF2B5EF4-FFF2-40B4-BE49-F238E27FC236}">
                <a16:creationId xmlns:a16="http://schemas.microsoft.com/office/drawing/2014/main" id="{12D44905-33AC-4C99-B09A-3A0BB8628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143125"/>
            <a:ext cx="58102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75" b="1">
                <a:solidFill>
                  <a:srgbClr val="214638"/>
                </a:solidFill>
                <a:latin typeface="Calibri"/>
                <a:ea typeface="Calibri"/>
                <a:cs typeface="Calibri"/>
              </a:defRPr>
            </a:pPr>
            <a:r>
              <a:rPr sz="1575" b="1">
                <a:solidFill>
                  <a:srgbClr val="214638"/>
                </a:solidFill>
                <a:latin typeface="Calibri"/>
                <a:ea typeface="Calibri"/>
                <a:cs typeface="Calibri"/>
              </a:rPr>
              <a:t>Отдельный уровень подходит для проживания семьи, гостей или сотрудников.</a:t>
            </a:r>
          </a:p>
        </p:txBody>
      </p:sp>
      <p:sp>
        <p:nvSpPr>
          <p:cNvPr id="5" name="mansard-living-bullets">
            <a:extLst xmlns:a="http://schemas.openxmlformats.org/drawingml/2006/main">
              <a:ext uri="{FF2B5EF4-FFF2-40B4-BE49-F238E27FC236}">
                <a16:creationId xmlns:a16="http://schemas.microsoft.com/office/drawing/2014/main" id="{C98CA9EB-12F4-490A-B8A2-4F5F6B512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057525"/>
            <a:ext cx="5810250" cy="1657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marL="254000" indent="-127000">
              <a:spcAft>
                <a:spcPts val="1100"/>
              </a:spcAft>
              <a:buChar char="•"/>
              <a:defRPr sz="1500">
                <a:solidFill>
                  <a:srgbClr val="27332E"/>
                </a:solidFill>
                <a:latin typeface="Calibri"/>
                <a:ea typeface="Calibri"/>
                <a:cs typeface="Calibri"/>
              </a:defRPr>
            </a:pPr>
            <a:r>
              <a:rPr sz="1500">
                <a:solidFill>
                  <a:srgbClr val="27332E"/>
                </a:solidFill>
                <a:latin typeface="Calibri"/>
                <a:ea typeface="Calibri"/>
                <a:cs typeface="Calibri"/>
              </a:rPr>
              <a:t>готовая кухня с бытовой техникой</a:t>
            </a:r>
          </a:p>
          <a:p xmlns:a="http://schemas.openxmlformats.org/drawingml/2006/main">
            <a:pPr marL="254000" indent="-127000">
              <a:spcAft>
                <a:spcPts val="1100"/>
              </a:spcAft>
              <a:buChar char="•"/>
              <a:defRPr sz="1500">
                <a:solidFill>
                  <a:srgbClr val="27332E"/>
                </a:solidFill>
                <a:latin typeface="Calibri"/>
                <a:ea typeface="Calibri"/>
                <a:cs typeface="Calibri"/>
              </a:defRPr>
            </a:pPr>
            <a:r>
              <a:rPr sz="1500">
                <a:solidFill>
                  <a:srgbClr val="27332E"/>
                </a:solidFill>
                <a:latin typeface="Calibri"/>
                <a:ea typeface="Calibri"/>
                <a:cs typeface="Calibri"/>
              </a:rPr>
              <a:t>стиральная и посудомоечная машины</a:t>
            </a:r>
          </a:p>
          <a:p xmlns:a="http://schemas.openxmlformats.org/drawingml/2006/main">
            <a:pPr marL="254000" indent="-127000">
              <a:spcAft>
                <a:spcPts val="1100"/>
              </a:spcAft>
              <a:buChar char="•"/>
              <a:defRPr sz="1500">
                <a:solidFill>
                  <a:srgbClr val="27332E"/>
                </a:solidFill>
                <a:latin typeface="Calibri"/>
                <a:ea typeface="Calibri"/>
                <a:cs typeface="Calibri"/>
              </a:defRPr>
            </a:pPr>
            <a:r>
              <a:rPr sz="1500">
                <a:solidFill>
                  <a:srgbClr val="27332E"/>
                </a:solidFill>
                <a:latin typeface="Calibri"/>
                <a:ea typeface="Calibri"/>
                <a:cs typeface="Calibri"/>
              </a:rPr>
              <a:t>жилые комнаты с мансардными окнами</a:t>
            </a:r>
          </a:p>
          <a:p xmlns:a="http://schemas.openxmlformats.org/drawingml/2006/main">
            <a:pPr marL="254000" indent="-127000">
              <a:spcAft>
                <a:spcPts val="1100"/>
              </a:spcAft>
              <a:buChar char="•"/>
              <a:defRPr sz="1500">
                <a:solidFill>
                  <a:srgbClr val="27332E"/>
                </a:solidFill>
                <a:latin typeface="Calibri"/>
                <a:ea typeface="Calibri"/>
                <a:cs typeface="Calibri"/>
              </a:defRPr>
            </a:pPr>
            <a:r>
              <a:rPr sz="1500">
                <a:solidFill>
                  <a:srgbClr val="27332E"/>
                </a:solidFill>
                <a:latin typeface="Calibri"/>
                <a:ea typeface="Calibri"/>
                <a:cs typeface="Calibri"/>
              </a:rPr>
              <a:t>встроенные системы хранения</a:t>
            </a:r>
          </a:p>
        </p:txBody>
      </p:sp>
      <p:sp>
        <p:nvSpPr>
          <p:cNvPr id="6" name="mansard-living-closing">
            <a:extLst xmlns:a="http://schemas.openxmlformats.org/drawingml/2006/main">
              <a:ext uri="{FF2B5EF4-FFF2-40B4-BE49-F238E27FC236}">
                <a16:creationId xmlns:a16="http://schemas.microsoft.com/office/drawing/2014/main" id="{A92FA98F-4C52-4AC5-9CD3-0FB96434A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981575"/>
            <a:ext cx="5810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>
                <a:solidFill>
                  <a:srgbClr val="56615C"/>
                </a:solidFill>
                <a:latin typeface="Calibri"/>
                <a:ea typeface="Calibri"/>
                <a:cs typeface="Calibri"/>
              </a:defRPr>
            </a:pPr>
            <a:r>
              <a:rPr sz="1350">
                <a:solidFill>
                  <a:srgbClr val="56615C"/>
                </a:solidFill>
                <a:latin typeface="Calibri"/>
                <a:ea typeface="Calibri"/>
                <a:cs typeface="Calibri"/>
              </a:rPr>
              <a:t>Здесь есть всё необходимое для длительного проживания без постоянного использования основной кухни дома.</a:t>
            </a:r>
          </a:p>
        </p:txBody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841b96a38474f8c"/>
          <a:srcRect xmlns:a="http://schemas.openxmlformats.org/drawingml/2006/main" l="0" t="13671" r="0" b="1367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143750" y="1104900"/>
            <a:ext cx="4362450" cy="4857750"/>
          </a:xfrm>
          <a:prstGeom xmlns:a="http://schemas.openxmlformats.org/drawingml/2006/main" prst="roundRect">
            <a:avLst>
              <a:gd name="adj" fmla="val 3930"/>
            </a:avLst>
          </a:prstGeom>
        </p:spPr>
      </p:pic>
      <p:sp>
        <p:nvSpPr>
          <p:cNvPr id="8" name="mansard-living-page-top">
            <a:extLst xmlns:a="http://schemas.openxmlformats.org/drawingml/2006/main">
              <a:ext uri="{FF2B5EF4-FFF2-40B4-BE49-F238E27FC236}">
                <a16:creationId xmlns:a16="http://schemas.microsoft.com/office/drawing/2014/main" id="{6F2962CA-C03C-4670-B77E-FFC75DF4A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6150" y="476250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900" b="1">
                <a:solidFill>
                  <a:srgbClr val="6E7772"/>
                </a:solidFill>
                <a:latin typeface="Calibri"/>
                <a:ea typeface="Calibri"/>
                <a:cs typeface="Calibri"/>
              </a:defRPr>
            </a:pPr>
            <a:r>
              <a:rPr sz="900" b="1">
                <a:solidFill>
                  <a:srgbClr val="6E7772"/>
                </a:solidFill>
                <a:latin typeface="Calibri"/>
                <a:ea typeface="Calibri"/>
                <a:cs typeface="Calibri"/>
              </a:rPr>
              <a:t>08</a:t>
            </a:r>
          </a:p>
        </p:txBody>
      </p:sp>
      <p:sp>
        <p:nvSpPr>
          <p:cNvPr id="9" name="mansard-living-footer">
            <a:extLst xmlns:a="http://schemas.openxmlformats.org/drawingml/2006/main">
              <a:ext uri="{FF2B5EF4-FFF2-40B4-BE49-F238E27FC236}">
                <a16:creationId xmlns:a16="http://schemas.microsoft.com/office/drawing/2014/main" id="{9220A7A0-011E-45A9-9C67-4FD161939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6486525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825" b="1">
                <a:solidFill>
                  <a:srgbClr val="6E7772"/>
                </a:solidFill>
                <a:latin typeface="Calibri"/>
                <a:ea typeface="Calibri"/>
                <a:cs typeface="Calibri"/>
              </a:defRPr>
            </a:pPr>
            <a:r>
              <a:rPr sz="825" b="1">
                <a:solidFill>
                  <a:srgbClr val="6E7772"/>
                </a:solidFill>
                <a:latin typeface="Calibri"/>
                <a:ea typeface="Calibri"/>
                <a:cs typeface="Calibri"/>
              </a:rPr>
              <a:t>ГОЛИЦЫНО  •  МОСКОВСКАЯ ОБЛАСТЬ</a:t>
            </a:r>
          </a:p>
        </p:txBody>
      </p:sp>
      <p:sp>
        <p:nvSpPr>
          <p:cNvPr id="10" name="mansard-living-page-bottom">
            <a:extLst xmlns:a="http://schemas.openxmlformats.org/drawingml/2006/main">
              <a:ext uri="{FF2B5EF4-FFF2-40B4-BE49-F238E27FC236}">
                <a16:creationId xmlns:a16="http://schemas.microsoft.com/office/drawing/2014/main" id="{52F75041-BB22-4D6B-84C8-01C45D8A1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6150" y="6486525"/>
            <a:ext cx="4000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825" b="1">
                <a:solidFill>
                  <a:srgbClr val="6E7772"/>
                </a:solidFill>
                <a:latin typeface="Calibri"/>
                <a:ea typeface="Calibri"/>
                <a:cs typeface="Calibri"/>
              </a:defRPr>
            </a:pPr>
            <a:r>
              <a:rPr sz="825" b="1">
                <a:solidFill>
                  <a:srgbClr val="6E7772"/>
                </a:solidFill>
                <a:latin typeface="Calibri"/>
                <a:ea typeface="Calibri"/>
                <a:cs typeface="Calibri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139708405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B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76C18CF-FA41-4581-B0EA-0A46CEE44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723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B45A3C"/>
                </a:solidFill>
              </a:defRPr>
            </a:pPr>
            <a:r>
              <a:rPr sz="1050" b="1">
                <a:solidFill>
                  <a:srgbClr val="B45A3C"/>
                </a:solidFill>
              </a:rPr>
              <a:t>ИНФРАСТРУКТУРА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95658B6-21C7-4E09-86C7-009EDB69A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42950"/>
            <a:ext cx="10096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925" b="1">
                <a:solidFill>
                  <a:srgbClr val="17211B"/>
                </a:solidFill>
              </a:defRPr>
            </a:pPr>
            <a:r>
              <a:rPr sz="2925" b="1">
                <a:solidFill>
                  <a:srgbClr val="17211B"/>
                </a:solidFill>
              </a:rPr>
              <a:t>Голицыно: всё важное остаётся в городе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3B12BFA-FA57-4347-B612-0F38F632A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09700"/>
            <a:ext cx="685800" cy="47625"/>
          </a:xfrm>
          <a:prstGeom xmlns:a="http://schemas.openxmlformats.org/drawingml/2006/main" prst="roundRect">
            <a:avLst>
              <a:gd name="adj" fmla="val 40000"/>
            </a:avLst>
          </a:prstGeom>
          <a:solidFill xmlns:a="http://schemas.openxmlformats.org/drawingml/2006/main">
            <a:srgbClr val="B45A3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5414E9-31D2-4CBF-A4DB-9E8E48D68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476250"/>
            <a:ext cx="361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77169"/>
                </a:solidFill>
              </a:defRPr>
            </a:pPr>
            <a:r>
              <a:rPr sz="1050" b="1">
                <a:solidFill>
                  <a:srgbClr val="677169"/>
                </a:solidFill>
              </a:rPr>
              <a:t>09</a:t>
            </a:r>
          </a:p>
        </p:txBody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996827709b4a2c"/>
          <a:srcRect xmlns:a="http://schemas.openxmlformats.org/drawingml/2006/main" l="7767" t="0" r="776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" y="1809750"/>
            <a:ext cx="3381375" cy="2333625"/>
          </a:xfrm>
          <a:prstGeom xmlns:a="http://schemas.openxmlformats.org/drawingml/2006/main" prst="roundRect">
            <a:avLst>
              <a:gd name="adj" fmla="val 6531"/>
            </a:avLst>
          </a:prstGeom>
        </p:spPr>
      </p:pic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3183de825c74585"/>
          <a:srcRect xmlns:a="http://schemas.openxmlformats.org/drawingml/2006/main" l="0" t="3976" r="0" b="397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362450" y="1809750"/>
            <a:ext cx="3381375" cy="2333625"/>
          </a:xfrm>
          <a:prstGeom xmlns:a="http://schemas.openxmlformats.org/drawingml/2006/main" prst="roundRect">
            <a:avLst>
              <a:gd name="adj" fmla="val 6531"/>
            </a:avLst>
          </a:prstGeom>
        </p:spPr>
      </p:pic>
      <p:pic>
        <p:nvPicPr>
          <p:cNvPr id="2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5bb9f1e54024de2"/>
          <a:srcRect xmlns:a="http://schemas.openxmlformats.org/drawingml/2006/main" l="3126" t="0" r="312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039100" y="1809750"/>
            <a:ext cx="3381375" cy="2333625"/>
          </a:xfrm>
          <a:prstGeom xmlns:a="http://schemas.openxmlformats.org/drawingml/2006/main" prst="roundRect">
            <a:avLst>
              <a:gd name="adj" fmla="val 6531"/>
            </a:avLst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E677947-8A9F-4679-A2C8-DD261269D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62450"/>
            <a:ext cx="33813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8392C"/>
                </a:solidFill>
              </a:defRPr>
            </a:pPr>
            <a:r>
              <a:rPr sz="1425" b="1">
                <a:solidFill>
                  <a:srgbClr val="18392C"/>
                </a:solidFill>
              </a:rPr>
              <a:t>ОБРАЗОВАНИЕ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393618C-FE24-4000-98EC-0DCB6281B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05350"/>
            <a:ext cx="33813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677169"/>
                </a:solidFill>
              </a:defRPr>
            </a:pPr>
            <a:r>
              <a:rPr sz="1275" b="0">
                <a:solidFill>
                  <a:srgbClr val="677169"/>
                </a:solidFill>
              </a:rPr>
              <a:t>Школы и учреждения дополнительного образования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6A09349-6C98-47A8-A494-51B4AAB5C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4362450"/>
            <a:ext cx="33813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8392C"/>
                </a:solidFill>
              </a:defRPr>
            </a:pPr>
            <a:r>
              <a:rPr sz="1425" b="1">
                <a:solidFill>
                  <a:srgbClr val="18392C"/>
                </a:solidFill>
              </a:rPr>
              <a:t>МЕДИЦИНА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E114233-3F7D-41C9-B980-3FA616272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4705350"/>
            <a:ext cx="33813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677169"/>
                </a:solidFill>
              </a:defRPr>
            </a:pPr>
            <a:r>
              <a:rPr sz="1275" b="0">
                <a:solidFill>
                  <a:srgbClr val="677169"/>
                </a:solidFill>
              </a:rPr>
              <a:t>Поликлиника, аптеки и городские медицинские сервисы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8D613A1-77D1-4CF9-BB4C-175FC27A4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4362450"/>
            <a:ext cx="33813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8392C"/>
                </a:solidFill>
              </a:defRPr>
            </a:pPr>
            <a:r>
              <a:rPr sz="1425" b="1">
                <a:solidFill>
                  <a:srgbClr val="18392C"/>
                </a:solidFill>
              </a:rPr>
              <a:t>ТРАНСПОРТ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082D1CC-FFA3-4459-86C1-2C90DD3C2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4705350"/>
            <a:ext cx="33813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677169"/>
                </a:solidFill>
              </a:defRPr>
            </a:pPr>
            <a:r>
              <a:rPr sz="1275" b="0">
                <a:solidFill>
                  <a:srgbClr val="677169"/>
                </a:solidFill>
              </a:rPr>
              <a:t>Железнодорожная станция и ежедневное сообщение с Москвой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223302E-3EBB-4F3A-A49E-24D7899A0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734675" cy="514350"/>
          </a:xfrm>
          <a:prstGeom xmlns:a="http://schemas.openxmlformats.org/drawingml/2006/main" prst="roundRect">
            <a:avLst>
              <a:gd name="adj" fmla="val 25926"/>
            </a:avLst>
          </a:prstGeom>
          <a:solidFill xmlns:a="http://schemas.openxmlformats.org/drawingml/2006/main">
            <a:srgbClr val="DCE4D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0357924-C145-4B38-8F2A-BF7F1F86A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5667375"/>
            <a:ext cx="102679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350" b="0">
                <a:solidFill>
                  <a:srgbClr val="18392C"/>
                </a:solidFill>
              </a:defRPr>
            </a:pPr>
            <a:r>
              <a:rPr sz="1350" b="0">
                <a:solidFill>
                  <a:srgbClr val="18392C"/>
                </a:solidFill>
              </a:rPr>
              <a:t>Городской формат жизни: магазины, бытовые услуги и социальные объекты без необходимости уезжать из Голицыно.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20007E9-3CBE-4DAD-B81C-8452EF1B7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24625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677169"/>
                </a:solidFill>
              </a:defRPr>
            </a:pPr>
            <a:r>
              <a:rPr sz="900" b="1">
                <a:solidFill>
                  <a:srgbClr val="677169"/>
                </a:solidFill>
              </a:rPr>
              <a:t>ГОЛИЦЫНО  •  МОСКОВСКАЯ ОБЛАСТЬ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FE9FC6B-1087-44C4-9644-2428C583C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24625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900" b="1">
                <a:solidFill>
                  <a:srgbClr val="677169"/>
                </a:solidFill>
              </a:defRPr>
            </a:pPr>
            <a:r>
              <a:rPr sz="900" b="1">
                <a:solidFill>
                  <a:srgbClr val="677169"/>
                </a:solidFill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122202651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18392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f3faa9aabb74f0d"/>
          <a:srcRect xmlns:a="http://schemas.openxmlformats.org/drawingml/2006/main" l="14558" t="0" r="1455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4295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FC8624-F7CE-4DEB-AF94-ECECDAE51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96125" y="0"/>
            <a:ext cx="509587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8392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DA81919-1BDC-4563-B4DC-E386526D8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685800"/>
            <a:ext cx="3714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C8A25A"/>
                </a:solidFill>
              </a:defRPr>
            </a:pPr>
            <a:r>
              <a:rPr sz="1050" b="1">
                <a:solidFill>
                  <a:srgbClr val="C8A25A"/>
                </a:solidFill>
              </a:rPr>
              <a:t>КУЛЬТУРНОЕ ОКРУЖЕНИЕ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CE12A73-A423-4484-BB9A-99B23E9CD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1104900"/>
            <a:ext cx="3714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3900" b="1">
                <a:solidFill>
                  <a:srgbClr val="FFFFFF"/>
                </a:solidFill>
              </a:defRPr>
            </a:pPr>
            <a:r>
              <a:rPr sz="3900" b="1">
                <a:solidFill>
                  <a:srgbClr val="FFFFFF"/>
                </a:solidFill>
              </a:rPr>
              <a:t>Большие</a:t>
            </a:r>
          </a:p>
          <a:p xmlns:a="http://schemas.openxmlformats.org/drawingml/2006/main">
            <a:pPr algn="l">
              <a:buNone/>
              <a:defRPr sz="3900" b="1">
                <a:solidFill>
                  <a:srgbClr val="FFFFFF"/>
                </a:solidFill>
              </a:defRPr>
            </a:pPr>
            <a:r>
              <a:rPr sz="3900" b="1">
                <a:solidFill>
                  <a:srgbClr val="FFFFFF"/>
                </a:solidFill>
              </a:rPr>
              <a:t>Вязёмы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08BA7FD-3EB7-4D86-ADEE-1D02F0F45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381250"/>
            <a:ext cx="800100" cy="47625"/>
          </a:xfrm>
          <a:prstGeom xmlns:a="http://schemas.openxmlformats.org/drawingml/2006/main" prst="roundRect">
            <a:avLst>
              <a:gd name="adj" fmla="val 40000"/>
            </a:avLst>
          </a:prstGeom>
          <a:solidFill xmlns:a="http://schemas.openxmlformats.org/drawingml/2006/main">
            <a:srgbClr val="C8A25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8243D99-72F4-465F-B152-B6D74D501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724150"/>
            <a:ext cx="3524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E2EAE4"/>
                </a:solidFill>
              </a:defRPr>
            </a:pPr>
            <a:r>
              <a:rPr sz="1725" b="0">
                <a:solidFill>
                  <a:srgbClr val="E2EAE4"/>
                </a:solidFill>
              </a:rPr>
              <a:t>Музей-заповедник А. С. Пушкина объединяет усадебный дворец, парк, экспозиции и экскурсионные программы.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9464E3A-C6DB-4C6F-A56A-F63EAC816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4362450"/>
            <a:ext cx="35242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C8D3CC"/>
                </a:solidFill>
              </a:defRPr>
            </a:pPr>
            <a:r>
              <a:rPr sz="1425" b="0">
                <a:solidFill>
                  <a:srgbClr val="C8D3CC"/>
                </a:solidFill>
              </a:rPr>
              <a:t>Историческая среда становится частью повседневного маршрута, а не редкой поездкой на выходные.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6B8B1C-340C-4BE4-917F-436DF0671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5905500"/>
            <a:ext cx="3524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C8A25A"/>
                </a:solidFill>
              </a:defRPr>
            </a:pPr>
            <a:r>
              <a:rPr sz="1125" b="1">
                <a:solidFill>
                  <a:srgbClr val="C8A25A"/>
                </a:solidFill>
              </a:rPr>
              <a:t>МУЗЕЙ  •  ПАРК  •  ЭКСКУРСИИ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0430190-9380-480F-8B3F-795E63CFE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24625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C7D0CA"/>
                </a:solidFill>
              </a:defRPr>
            </a:pPr>
            <a:r>
              <a:rPr sz="900" b="1">
                <a:solidFill>
                  <a:srgbClr val="C7D0CA"/>
                </a:solidFill>
              </a:rPr>
              <a:t>ГОЛИЦЫНО  •  МОСКОВСКАЯ ОБЛАСТЬ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4A69490-F8A5-4020-8954-797F31A2B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24625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900" b="1">
                <a:solidFill>
                  <a:srgbClr val="C7D0CA"/>
                </a:solidFill>
              </a:defRPr>
            </a:pPr>
            <a:r>
              <a:rPr sz="900" b="1">
                <a:solidFill>
                  <a:srgbClr val="C7D0CA"/>
                </a:solidFill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27563897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51C6312-4DBD-4ED1-AFB8-6AF88747E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723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B45A3C"/>
                </a:solidFill>
              </a:defRPr>
            </a:pPr>
            <a:r>
              <a:rPr sz="1050" b="1">
                <a:solidFill>
                  <a:srgbClr val="B45A3C"/>
                </a:solidFill>
              </a:rPr>
              <a:t>БОЛЬШИЕ ВЯЗЁМЫ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2978D9B-4BDE-4338-A19E-71EA1A3F8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42950"/>
            <a:ext cx="10096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925" b="1">
                <a:solidFill>
                  <a:srgbClr val="17211B"/>
                </a:solidFill>
              </a:defRPr>
            </a:pPr>
            <a:r>
              <a:rPr sz="2925" b="1">
                <a:solidFill>
                  <a:srgbClr val="17211B"/>
                </a:solidFill>
              </a:rPr>
              <a:t>Действующий храм рядом с усадьбой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1EF4330-2537-4758-9DBE-708BFD09E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09700"/>
            <a:ext cx="685800" cy="47625"/>
          </a:xfrm>
          <a:prstGeom xmlns:a="http://schemas.openxmlformats.org/drawingml/2006/main" prst="roundRect">
            <a:avLst>
              <a:gd name="adj" fmla="val 40000"/>
            </a:avLst>
          </a:prstGeom>
          <a:solidFill xmlns:a="http://schemas.openxmlformats.org/drawingml/2006/main">
            <a:srgbClr val="B45A3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B292EC8-6059-47B4-A174-A9C7C4F86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476250"/>
            <a:ext cx="361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77169"/>
                </a:solidFill>
              </a:defRPr>
            </a:pPr>
            <a:r>
              <a:rPr sz="1050" b="1">
                <a:solidFill>
                  <a:srgbClr val="677169"/>
                </a:solidFill>
              </a:rPr>
              <a:t>11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100a9dc51744279"/>
          <a:srcRect xmlns:a="http://schemas.openxmlformats.org/drawingml/2006/main" l="0" t="345" r="0" b="34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" y="1790700"/>
            <a:ext cx="6191250" cy="4095750"/>
          </a:xfrm>
          <a:prstGeom xmlns:a="http://schemas.openxmlformats.org/drawingml/2006/main" prst="roundRect">
            <a:avLst>
              <a:gd name="adj" fmla="val 4186"/>
            </a:avLst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654C0BE-EB9D-4772-8364-5E2AF9832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1962150"/>
            <a:ext cx="3714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8392C"/>
                </a:solidFill>
              </a:defRPr>
            </a:pPr>
            <a:r>
              <a:rPr sz="1650" b="1">
                <a:solidFill>
                  <a:srgbClr val="18392C"/>
                </a:solidFill>
              </a:rPr>
              <a:t>ПРЕОБРАЖЕНСКИЙ ХРАМ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B479D9F-932D-45B8-915A-41D73DF52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2514600"/>
            <a:ext cx="371475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17211B"/>
                </a:solidFill>
              </a:defRPr>
            </a:pPr>
            <a:r>
              <a:rPr sz="1800" b="0">
                <a:solidFill>
                  <a:srgbClr val="17211B"/>
                </a:solidFill>
              </a:rPr>
              <a:t>Каменный храм конца XVI века входит в исторический ансамбль Больших Вязём и продолжает действовать сегодня.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38BC407-CF6C-4458-90EC-92D857B48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4019550"/>
            <a:ext cx="609600" cy="47625"/>
          </a:xfrm>
          <a:prstGeom xmlns:a="http://schemas.openxmlformats.org/drawingml/2006/main" prst="roundRect">
            <a:avLst>
              <a:gd name="adj" fmla="val 40000"/>
            </a:avLst>
          </a:prstGeom>
          <a:solidFill xmlns:a="http://schemas.openxmlformats.org/drawingml/2006/main">
            <a:srgbClr val="B45A3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56B272F-1669-48B5-90D7-44ED768E0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4324350"/>
            <a:ext cx="3714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677169"/>
                </a:solidFill>
              </a:defRPr>
            </a:pPr>
            <a:r>
              <a:rPr sz="1425" b="0">
                <a:solidFill>
                  <a:srgbClr val="677169"/>
                </a:solidFill>
              </a:rPr>
              <a:t>Архитектура, служба и музейный парк находятся в одном культурном пространстве.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7013276-DD45-4D4B-95FF-383C5AEE8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24625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677169"/>
                </a:solidFill>
              </a:defRPr>
            </a:pPr>
            <a:r>
              <a:rPr sz="900" b="1">
                <a:solidFill>
                  <a:srgbClr val="677169"/>
                </a:solidFill>
              </a:rPr>
              <a:t>ГОЛИЦЫНО  •  МОСКОВСКАЯ ОБЛАСТЬ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C631802-D787-4475-B8DE-E6309A6C8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24625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900" b="1">
                <a:solidFill>
                  <a:srgbClr val="677169"/>
                </a:solidFill>
              </a:defRPr>
            </a:pPr>
            <a:r>
              <a:rPr sz="900" b="1">
                <a:solidFill>
                  <a:srgbClr val="677169"/>
                </a:solidFill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393899815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B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7663BD0-AE76-41B1-968E-188DC4D8E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723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B45A3C"/>
                </a:solidFill>
              </a:defRPr>
            </a:pPr>
            <a:r>
              <a:rPr sz="1050" b="1">
                <a:solidFill>
                  <a:srgbClr val="B45A3C"/>
                </a:solidFill>
              </a:rPr>
              <a:t>ПРИРОДА РЯДОМ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78053F-4B8D-4271-9EE9-4928B050A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42950"/>
            <a:ext cx="10096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925" b="1">
                <a:solidFill>
                  <a:srgbClr val="17211B"/>
                </a:solidFill>
              </a:defRPr>
            </a:pPr>
            <a:r>
              <a:rPr sz="2925" b="1">
                <a:solidFill>
                  <a:srgbClr val="17211B"/>
                </a:solidFill>
              </a:rPr>
              <a:t>Вязёмка: прогулки круглый год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94BCDE-A24F-436A-B9F1-BD35EF03D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09700"/>
            <a:ext cx="685800" cy="47625"/>
          </a:xfrm>
          <a:prstGeom xmlns:a="http://schemas.openxmlformats.org/drawingml/2006/main" prst="roundRect">
            <a:avLst>
              <a:gd name="adj" fmla="val 40000"/>
            </a:avLst>
          </a:prstGeom>
          <a:solidFill xmlns:a="http://schemas.openxmlformats.org/drawingml/2006/main">
            <a:srgbClr val="B45A3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D10F29F-706D-4030-BD4A-A1726F5CC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476250"/>
            <a:ext cx="361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77169"/>
                </a:solidFill>
              </a:defRPr>
            </a:pPr>
            <a:r>
              <a:rPr sz="1050" b="1">
                <a:solidFill>
                  <a:srgbClr val="677169"/>
                </a:solidFill>
              </a:rPr>
              <a:t>12</a:t>
            </a:r>
          </a:p>
        </p:txBody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092f14f5334d66"/>
          <a:srcRect xmlns:a="http://schemas.openxmlformats.org/drawingml/2006/main" l="1000" t="0" r="100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" y="1790700"/>
            <a:ext cx="5334000" cy="3619500"/>
          </a:xfrm>
          <a:prstGeom xmlns:a="http://schemas.openxmlformats.org/drawingml/2006/main" prst="roundRect">
            <a:avLst>
              <a:gd name="adj" fmla="val 4737"/>
            </a:avLst>
          </a:prstGeom>
        </p:spPr>
      </p:pic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1008d9b35f4b47"/>
          <a:srcRect xmlns:a="http://schemas.openxmlformats.org/drawingml/2006/main" l="1350" t="0" r="135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210300" y="1790700"/>
            <a:ext cx="5295900" cy="3619500"/>
          </a:xfrm>
          <a:prstGeom xmlns:a="http://schemas.openxmlformats.org/drawingml/2006/main" prst="roundRect">
            <a:avLst>
              <a:gd name="adj" fmla="val 4737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FFEB501-D320-4808-B903-EEDD24A92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19750"/>
            <a:ext cx="10820400" cy="628650"/>
          </a:xfrm>
          <a:prstGeom xmlns:a="http://schemas.openxmlformats.org/drawingml/2006/main" prst="roundRect">
            <a:avLst>
              <a:gd name="adj" fmla="val 24242"/>
            </a:avLst>
          </a:prstGeom>
          <a:solidFill xmlns:a="http://schemas.openxmlformats.org/drawingml/2006/main">
            <a:srgbClr val="18392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2E157E9-925C-409C-B771-2EE8902B3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5791200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ЛЕТОМ  •  АЛЛЕИ И ПРОГУЛКИ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30D20A9-22B4-4452-A1DD-47392F6D2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5791200"/>
            <a:ext cx="4476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350" b="1">
                <a:solidFill>
                  <a:srgbClr val="C8A25A"/>
                </a:solidFill>
              </a:defRPr>
            </a:pPr>
            <a:r>
              <a:rPr sz="1350" b="1">
                <a:solidFill>
                  <a:srgbClr val="C8A25A"/>
                </a:solidFill>
              </a:rPr>
              <a:t>ЗИМОЙ  •  ЛЫЖИ И САНКИ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A291FCA-957C-4930-A9D5-095E71F78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24625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677169"/>
                </a:solidFill>
              </a:defRPr>
            </a:pPr>
            <a:r>
              <a:rPr sz="900" b="1">
                <a:solidFill>
                  <a:srgbClr val="677169"/>
                </a:solidFill>
              </a:rPr>
              <a:t>ГОЛИЦЫНО  •  МОСКОВСКАЯ ОБЛАСТЬ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C01A9D7-304B-4AD3-8BEB-FF65742EC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24625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900" b="1">
                <a:solidFill>
                  <a:srgbClr val="677169"/>
                </a:solidFill>
              </a:defRPr>
            </a:pPr>
            <a:r>
              <a:rPr sz="900" b="1">
                <a:solidFill>
                  <a:srgbClr val="677169"/>
                </a:solidFill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1266634783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6975960-6A6E-4806-8F47-FFD5902B7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723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B45A3C"/>
                </a:solidFill>
              </a:defRPr>
            </a:pPr>
            <a:r>
              <a:rPr sz="1050" b="1">
                <a:solidFill>
                  <a:srgbClr val="B45A3C"/>
                </a:solidFill>
              </a:rPr>
              <a:t>ПОТЕНЦИАЛ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72A5A3E-2EB0-48C3-A6B8-6F0E38C03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42950"/>
            <a:ext cx="10096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925" b="1">
                <a:solidFill>
                  <a:srgbClr val="17211B"/>
                </a:solidFill>
              </a:defRPr>
            </a:pPr>
            <a:r>
              <a:rPr sz="2925" b="1">
                <a:solidFill>
                  <a:srgbClr val="17211B"/>
                </a:solidFill>
              </a:rPr>
              <a:t>Один объект, несколько сценариев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5328A37-9AB7-4CB9-BDDE-CD118BAB6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09700"/>
            <a:ext cx="685800" cy="47625"/>
          </a:xfrm>
          <a:prstGeom xmlns:a="http://schemas.openxmlformats.org/drawingml/2006/main" prst="roundRect">
            <a:avLst>
              <a:gd name="adj" fmla="val 40000"/>
            </a:avLst>
          </a:prstGeom>
          <a:solidFill xmlns:a="http://schemas.openxmlformats.org/drawingml/2006/main">
            <a:srgbClr val="B45A3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DDFE6F-EAE4-4515-9988-DF99F7E64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476250"/>
            <a:ext cx="361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677169"/>
                </a:solidFill>
              </a:defRPr>
            </a:pPr>
            <a:r>
              <a:rPr sz="1050" b="1">
                <a:solidFill>
                  <a:srgbClr val="677169"/>
                </a:solidFill>
              </a:rPr>
              <a:t>13</a:t>
            </a:r>
          </a:p>
        </p:txBody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ec4f79b4f1b4b98"/>
          <a:srcRect xmlns:a="http://schemas.openxmlformats.org/drawingml/2006/main" l="12908" t="0" r="1290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" y="1809750"/>
            <a:ext cx="3371850" cy="3028950"/>
          </a:xfrm>
          <a:prstGeom xmlns:a="http://schemas.openxmlformats.org/drawingml/2006/main" prst="roundRect">
            <a:avLst>
              <a:gd name="adj" fmla="val 5031"/>
            </a:avLst>
          </a:prstGeom>
        </p:spPr>
      </p:pic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1e100b719b24173"/>
          <a:srcRect xmlns:a="http://schemas.openxmlformats.org/drawingml/2006/main" l="12908" t="0" r="1290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305300" y="1809750"/>
            <a:ext cx="3371850" cy="3028950"/>
          </a:xfrm>
          <a:prstGeom xmlns:a="http://schemas.openxmlformats.org/drawingml/2006/main" prst="roundRect">
            <a:avLst>
              <a:gd name="adj" fmla="val 5031"/>
            </a:avLst>
          </a:prstGeom>
        </p:spPr>
      </p:pic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6ecd5a66e0d4ab0"/>
          <a:srcRect xmlns:a="http://schemas.openxmlformats.org/drawingml/2006/main" l="12908" t="0" r="1290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924800" y="1809750"/>
            <a:ext cx="3371850" cy="3028950"/>
          </a:xfrm>
          <a:prstGeom xmlns:a="http://schemas.openxmlformats.org/drawingml/2006/main" prst="roundRect">
            <a:avLst>
              <a:gd name="adj" fmla="val 5031"/>
            </a:avLst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9F0A7B9-1774-43A1-A418-9100407EF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10150"/>
            <a:ext cx="3371850" cy="838200"/>
          </a:xfrm>
          <a:prstGeom xmlns:a="http://schemas.openxmlformats.org/drawingml/2006/main" prst="roundRect">
            <a:avLst>
              <a:gd name="adj" fmla="val 15909"/>
            </a:avLst>
          </a:prstGeom>
          <a:solidFill xmlns:a="http://schemas.openxmlformats.org/drawingml/2006/main">
            <a:srgbClr val="18392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BA516ED-E892-48C3-B8A4-03E3F51FF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5010150"/>
            <a:ext cx="3371850" cy="838200"/>
          </a:xfrm>
          <a:prstGeom xmlns:a="http://schemas.openxmlformats.org/drawingml/2006/main" prst="roundRect">
            <a:avLst>
              <a:gd name="adj" fmla="val 15909"/>
            </a:avLst>
          </a:prstGeom>
          <a:solidFill xmlns:a="http://schemas.openxmlformats.org/drawingml/2006/main">
            <a:srgbClr val="4F6B5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E05EB2B-9CE7-44A3-80B7-0BA6E9AAF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5010150"/>
            <a:ext cx="3371850" cy="838200"/>
          </a:xfrm>
          <a:prstGeom xmlns:a="http://schemas.openxmlformats.org/drawingml/2006/main" prst="roundRect">
            <a:avLst>
              <a:gd name="adj" fmla="val 15909"/>
            </a:avLst>
          </a:prstGeom>
          <a:solidFill xmlns:a="http://schemas.openxmlformats.org/drawingml/2006/main">
            <a:srgbClr val="B45A3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C1E9662-868A-4816-B75A-354E767CB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181600"/>
            <a:ext cx="29908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СЕМЕЙНАЯ</a:t>
            </a:r>
          </a:p>
          <a:p xmlns:a="http://schemas.openxmlformats.org/drawingml/2006/main">
            <a:pPr algn="ctr">
              <a:buNone/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РЕЗИДЕНЦИЯ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2D9BB3D-BA91-4585-A827-FF275B243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5181600"/>
            <a:ext cx="29908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ПРЕДСТАВИТЕЛЬСКИЙ</a:t>
            </a:r>
          </a:p>
          <a:p xmlns:a="http://schemas.openxmlformats.org/drawingml/2006/main">
            <a:pPr algn="ctr">
              <a:buNone/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ДОМ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767842E-0A13-409D-8746-718BCBA75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5181600"/>
            <a:ext cx="29908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ИНВЕСТИЦИОННЫЙ</a:t>
            </a:r>
          </a:p>
          <a:p xmlns:a="http://schemas.openxmlformats.org/drawingml/2006/main">
            <a:pPr algn="ctr">
              <a:buNone/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ПРОЕКТ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F2813EF-D280-4D9C-A067-FBAE66582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19800"/>
            <a:ext cx="106108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200" b="0">
                <a:solidFill>
                  <a:srgbClr val="677169"/>
                </a:solidFill>
              </a:defRPr>
            </a:pPr>
            <a:r>
              <a:rPr sz="1200" b="0">
                <a:solidFill>
                  <a:srgbClr val="677169"/>
                </a:solidFill>
              </a:rPr>
              <a:t>Конкретный формат использования и возможность нового строительства подлежат проверке по ГПЗУ и действующим градостроительным регламентам.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47CC991-E278-4F35-80E9-9DF98A1D6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24625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677169"/>
                </a:solidFill>
              </a:defRPr>
            </a:pPr>
            <a:r>
              <a:rPr sz="900" b="1">
                <a:solidFill>
                  <a:srgbClr val="677169"/>
                </a:solidFill>
              </a:rPr>
              <a:t>ГОЛИЦЫНО  •  МОСКОВСКАЯ ОБЛАСТЬ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ABA4888-3AAE-4C1B-AD11-C787AD739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24625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900" b="1">
                <a:solidFill>
                  <a:srgbClr val="677169"/>
                </a:solidFill>
              </a:defRPr>
            </a:pPr>
            <a:r>
              <a:rPr sz="900" b="1">
                <a:solidFill>
                  <a:srgbClr val="677169"/>
                </a:solidFill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1108223035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18392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bfe92aacfe4e2c"/>
          <a:srcRect xmlns:a="http://schemas.openxmlformats.org/drawingml/2006/main" l="22233" t="0" r="22233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5715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45FB56-EE8C-4240-A0BA-516E0D61B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0"/>
            <a:ext cx="67627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8392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430D0F4-6D8C-4362-8100-0D850EB1D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819150"/>
            <a:ext cx="476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C8A25A"/>
                </a:solidFill>
              </a:defRPr>
            </a:pPr>
            <a:r>
              <a:rPr sz="1200" b="1">
                <a:solidFill>
                  <a:srgbClr val="C8A25A"/>
                </a:solidFill>
              </a:rPr>
              <a:t>ГОТОВ К ПРОДАЖЕ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9FEE172-D251-4BA4-B119-7BE5416A2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314450"/>
            <a:ext cx="47625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FFFFFF"/>
                </a:solidFill>
              </a:defRPr>
            </a:pPr>
            <a:r>
              <a:rPr sz="3600" b="1">
                <a:solidFill>
                  <a:srgbClr val="FFFFFF"/>
                </a:solidFill>
              </a:rPr>
              <a:t>Дом </a:t>
            </a:r>
            <a:r>
              <a:rPr sz="3600" b="1">
                <a:solidFill>
                  <a:srgbClr val="FFFFFF"/>
                </a:solidFill>
              </a:rPr>
              <a:t>755,7 м²</a:t>
            </a:r>
          </a:p>
          <a:p xmlns:a="http://schemas.openxmlformats.org/drawingml/2006/main">
            <a:pPr algn="l">
              <a:buNone/>
              <a:defRPr sz="3600" b="1">
                <a:solidFill>
                  <a:srgbClr val="FFFFFF"/>
                </a:solidFill>
              </a:defRPr>
            </a:pPr>
            <a:r>
              <a:rPr sz="3600" b="1">
                <a:solidFill>
                  <a:srgbClr val="FFFFFF"/>
                </a:solidFill>
              </a:rPr>
              <a:t>в центре Голицыно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09B2A0-0F98-4D8C-AF7C-925A3FBFC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762250"/>
            <a:ext cx="838200" cy="47625"/>
          </a:xfrm>
          <a:prstGeom xmlns:a="http://schemas.openxmlformats.org/drawingml/2006/main" prst="roundRect">
            <a:avLst>
              <a:gd name="adj" fmla="val 40000"/>
            </a:avLst>
          </a:prstGeom>
          <a:solidFill xmlns:a="http://schemas.openxmlformats.org/drawingml/2006/main">
            <a:srgbClr val="C8A25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9D64857-9D03-43DD-9240-82C2EBE07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181350"/>
            <a:ext cx="476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3300" b="1">
                <a:solidFill>
                  <a:srgbClr val="FFFFFF"/>
                </a:solidFill>
              </a:defRPr>
            </a:pPr>
            <a:r>
              <a:rPr sz="3300" b="1">
                <a:solidFill>
                  <a:srgbClr val="FFFFFF"/>
                </a:solidFill>
              </a:rPr>
              <a:t>49 500 000 ₽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923A3B-A745-4F1B-8AAE-BF1503CAE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962400"/>
            <a:ext cx="4762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D7E0DA"/>
                </a:solidFill>
              </a:defRPr>
            </a:pPr>
            <a:r>
              <a:rPr sz="1425" b="0">
                <a:solidFill>
                  <a:srgbClr val="D7E0DA"/>
                </a:solidFill>
              </a:rPr>
              <a:t>16 соток  •  дополнительные строения 277 м²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2CFE1D-43FB-470C-89C0-54EEFC054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667250"/>
            <a:ext cx="47625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E4EBE6"/>
                </a:solidFill>
              </a:defRPr>
            </a:pPr>
            <a:r>
              <a:rPr sz="1650" b="0">
                <a:solidFill>
                  <a:srgbClr val="E4EBE6"/>
                </a:solidFill>
              </a:rPr>
              <a:t>Один собственник. Никто не зарегистрирован. Документы готовы к проверке.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22AF8CE-DAA0-463F-99CA-4C4C1E124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5772150"/>
            <a:ext cx="4762500" cy="514350"/>
          </a:xfrm>
          <a:prstGeom xmlns:a="http://schemas.openxmlformats.org/drawingml/2006/main" prst="roundRect">
            <a:avLst>
              <a:gd name="adj" fmla="val 25926"/>
            </a:avLst>
          </a:prstGeom>
          <a:solidFill xmlns:a="http://schemas.openxmlformats.org/drawingml/2006/main">
            <a:srgbClr val="C8A25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6828B08-0955-4172-8743-4FF7A9CEF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5905500"/>
            <a:ext cx="4381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18392C"/>
                </a:solidFill>
              </a:defRPr>
            </a:pPr>
            <a:r>
              <a:rPr sz="1125" b="1">
                <a:solidFill>
                  <a:srgbClr val="18392C"/>
                </a:solidFill>
              </a:rPr>
              <a:t>ПРОСМОТР ПО ПРЕДВАРИТЕЛЬНОЙ ДОГОВОРЁННОСТИ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82F192C-EEED-43CB-8AF1-815EF8C3B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24625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C7D0CA"/>
                </a:solidFill>
              </a:defRPr>
            </a:pPr>
            <a:r>
              <a:rPr sz="900" b="1">
                <a:solidFill>
                  <a:srgbClr val="C7D0CA"/>
                </a:solidFill>
              </a:rPr>
              <a:t>ГОЛИЦЫНО  •  МОСКОВСКАЯ ОБЛАСТЬ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E0A06A8-E2F0-4156-8B50-770B65B1E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24625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900" b="1">
                <a:solidFill>
                  <a:srgbClr val="C7D0CA"/>
                </a:solidFill>
              </a:defRPr>
            </a:pPr>
            <a:r>
              <a:rPr sz="900" b="1">
                <a:solidFill>
                  <a:srgbClr val="C7D0CA"/>
                </a:solidFill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5173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2026-09-09T13:58:33.2640000Z</dcterms:created>
  <dcterms:modified xsi:type="dcterms:W3CDTF">2026-09-09T13:58:33.2640000Z</dcterms:modified>
</coreProperties>
</file>